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720" r:id="rId2"/>
  </p:sldMasterIdLst>
  <p:notesMasterIdLst>
    <p:notesMasterId r:id="rId85"/>
  </p:notesMasterIdLst>
  <p:handoutMasterIdLst>
    <p:handoutMasterId r:id="rId86"/>
  </p:handoutMasterIdLst>
  <p:sldIdLst>
    <p:sldId id="256" r:id="rId3"/>
    <p:sldId id="427" r:id="rId4"/>
    <p:sldId id="286" r:id="rId5"/>
    <p:sldId id="325" r:id="rId6"/>
    <p:sldId id="263" r:id="rId7"/>
    <p:sldId id="267" r:id="rId8"/>
    <p:sldId id="264" r:id="rId9"/>
    <p:sldId id="265" r:id="rId10"/>
    <p:sldId id="266" r:id="rId11"/>
    <p:sldId id="268" r:id="rId12"/>
    <p:sldId id="305" r:id="rId13"/>
    <p:sldId id="269" r:id="rId14"/>
    <p:sldId id="306" r:id="rId15"/>
    <p:sldId id="307" r:id="rId16"/>
    <p:sldId id="386" r:id="rId17"/>
    <p:sldId id="369" r:id="rId18"/>
    <p:sldId id="363" r:id="rId19"/>
    <p:sldId id="387" r:id="rId20"/>
    <p:sldId id="311" r:id="rId21"/>
    <p:sldId id="388" r:id="rId22"/>
    <p:sldId id="336" r:id="rId23"/>
    <p:sldId id="370" r:id="rId24"/>
    <p:sldId id="426" r:id="rId25"/>
    <p:sldId id="313" r:id="rId26"/>
    <p:sldId id="362" r:id="rId27"/>
    <p:sldId id="371" r:id="rId28"/>
    <p:sldId id="372" r:id="rId29"/>
    <p:sldId id="361" r:id="rId30"/>
    <p:sldId id="373" r:id="rId31"/>
    <p:sldId id="374" r:id="rId32"/>
    <p:sldId id="279" r:id="rId33"/>
    <p:sldId id="332" r:id="rId34"/>
    <p:sldId id="338" r:id="rId35"/>
    <p:sldId id="375" r:id="rId36"/>
    <p:sldId id="376" r:id="rId37"/>
    <p:sldId id="377" r:id="rId38"/>
    <p:sldId id="378" r:id="rId39"/>
    <p:sldId id="379" r:id="rId40"/>
    <p:sldId id="389" r:id="rId41"/>
    <p:sldId id="293" r:id="rId42"/>
    <p:sldId id="364" r:id="rId43"/>
    <p:sldId id="408" r:id="rId44"/>
    <p:sldId id="282" r:id="rId45"/>
    <p:sldId id="283" r:id="rId46"/>
    <p:sldId id="284" r:id="rId47"/>
    <p:sldId id="285" r:id="rId48"/>
    <p:sldId id="381" r:id="rId49"/>
    <p:sldId id="287" r:id="rId50"/>
    <p:sldId id="382" r:id="rId51"/>
    <p:sldId id="289" r:id="rId52"/>
    <p:sldId id="291" r:id="rId53"/>
    <p:sldId id="290" r:id="rId54"/>
    <p:sldId id="402" r:id="rId55"/>
    <p:sldId id="380" r:id="rId56"/>
    <p:sldId id="344" r:id="rId57"/>
    <p:sldId id="424" r:id="rId58"/>
    <p:sldId id="425" r:id="rId59"/>
    <p:sldId id="288" r:id="rId60"/>
    <p:sldId id="412" r:id="rId61"/>
    <p:sldId id="413" r:id="rId62"/>
    <p:sldId id="414" r:id="rId63"/>
    <p:sldId id="415" r:id="rId64"/>
    <p:sldId id="321" r:id="rId65"/>
    <p:sldId id="339" r:id="rId66"/>
    <p:sldId id="416" r:id="rId67"/>
    <p:sldId id="308" r:id="rId68"/>
    <p:sldId id="292" r:id="rId69"/>
    <p:sldId id="417" r:id="rId70"/>
    <p:sldId id="296" r:id="rId71"/>
    <p:sldId id="418" r:id="rId72"/>
    <p:sldId id="294" r:id="rId73"/>
    <p:sldId id="295" r:id="rId74"/>
    <p:sldId id="341" r:id="rId75"/>
    <p:sldId id="419" r:id="rId76"/>
    <p:sldId id="420" r:id="rId77"/>
    <p:sldId id="421" r:id="rId78"/>
    <p:sldId id="422" r:id="rId79"/>
    <p:sldId id="298" r:id="rId80"/>
    <p:sldId id="423" r:id="rId81"/>
    <p:sldId id="300" r:id="rId82"/>
    <p:sldId id="411" r:id="rId83"/>
    <p:sldId id="297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B63"/>
    <a:srgbClr val="FF6400"/>
    <a:srgbClr val="F0D6FF"/>
    <a:srgbClr val="D6A6FF"/>
    <a:srgbClr val="FF8200"/>
    <a:srgbClr val="005ECE"/>
    <a:srgbClr val="FF8B00"/>
    <a:srgbClr val="FFF6C9"/>
    <a:srgbClr val="FFE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4664"/>
  </p:normalViewPr>
  <p:slideViewPr>
    <p:cSldViewPr snapToGrid="0" snapToObjects="1">
      <p:cViewPr varScale="1">
        <p:scale>
          <a:sx n="124" d="100"/>
          <a:sy n="124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6" d="100"/>
          <a:sy n="46" d="100"/>
        </p:scale>
        <p:origin x="22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E9FFD7-BAA3-4AAD-967E-6FEACD928B3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9F42BF-8274-4DCA-969C-B5399D0CCA62}">
      <dgm:prSet/>
      <dgm:spPr/>
      <dgm:t>
        <a:bodyPr/>
        <a:lstStyle/>
        <a:p>
          <a:r>
            <a:rPr lang="en-US" b="1" u="sng" dirty="0" err="1"/>
            <a:t>复习主定理和替换法</a:t>
          </a:r>
          <a:endParaRPr lang="en-US" dirty="0"/>
        </a:p>
      </dgm:t>
    </dgm:pt>
    <dgm:pt modelId="{821FACCF-2D19-4BEF-A902-C4006F28CBF9}" type="parTrans" cxnId="{C65BD938-4C18-49DB-83D6-D5DD84880C00}">
      <dgm:prSet/>
      <dgm:spPr/>
      <dgm:t>
        <a:bodyPr/>
        <a:lstStyle/>
        <a:p>
          <a:endParaRPr lang="en-US"/>
        </a:p>
      </dgm:t>
    </dgm:pt>
    <dgm:pt modelId="{9933636C-8F9C-47F9-BE8A-B0520EBB5B43}" type="sibTrans" cxnId="{C65BD938-4C18-49DB-83D6-D5DD84880C00}">
      <dgm:prSet/>
      <dgm:spPr/>
      <dgm:t>
        <a:bodyPr/>
        <a:lstStyle/>
        <a:p>
          <a:endParaRPr lang="en-US"/>
        </a:p>
      </dgm:t>
    </dgm:pt>
    <dgm:pt modelId="{442850C4-B588-47EE-A79B-90DF23A2DEC8}">
      <dgm:prSet/>
      <dgm:spPr/>
      <dgm:t>
        <a:bodyPr/>
        <a:lstStyle/>
        <a:p>
          <a:r>
            <a:rPr lang="en-US" dirty="0"/>
            <a:t>k-SELECT problem</a:t>
          </a:r>
        </a:p>
      </dgm:t>
    </dgm:pt>
    <dgm:pt modelId="{344A91E7-6282-4F46-8BC9-B3D830162594}" type="parTrans" cxnId="{F84D46C3-132F-4337-B979-F1E402142427}">
      <dgm:prSet/>
      <dgm:spPr/>
      <dgm:t>
        <a:bodyPr/>
        <a:lstStyle/>
        <a:p>
          <a:endParaRPr lang="en-US"/>
        </a:p>
      </dgm:t>
    </dgm:pt>
    <dgm:pt modelId="{E65AA217-4478-4C3D-B0BC-007547D86A13}" type="sibTrans" cxnId="{F84D46C3-132F-4337-B979-F1E402142427}">
      <dgm:prSet/>
      <dgm:spPr/>
      <dgm:t>
        <a:bodyPr/>
        <a:lstStyle/>
        <a:p>
          <a:endParaRPr lang="en-US"/>
        </a:p>
      </dgm:t>
    </dgm:pt>
    <dgm:pt modelId="{9733B14D-1BC7-4711-86C9-D2886DB2E5E2}">
      <dgm:prSet/>
      <dgm:spPr/>
      <dgm:t>
        <a:bodyPr/>
        <a:lstStyle/>
        <a:p>
          <a:r>
            <a:rPr lang="en-US" dirty="0"/>
            <a:t>D-Select (</a:t>
          </a:r>
          <a:r>
            <a:rPr lang="en-US" dirty="0" err="1"/>
            <a:t>确定性算法</a:t>
          </a:r>
          <a:r>
            <a:rPr lang="en-US" dirty="0"/>
            <a:t>)</a:t>
          </a:r>
        </a:p>
      </dgm:t>
    </dgm:pt>
    <dgm:pt modelId="{C47065BF-2C59-4D70-8E8D-968F647A7426}" type="parTrans" cxnId="{937F4EE3-8993-485F-B366-F7830001668B}">
      <dgm:prSet/>
      <dgm:spPr/>
      <dgm:t>
        <a:bodyPr/>
        <a:lstStyle/>
        <a:p>
          <a:endParaRPr lang="en-US"/>
        </a:p>
      </dgm:t>
    </dgm:pt>
    <dgm:pt modelId="{7E67945D-2DC9-4A5C-93BA-CCC4D7369455}" type="sibTrans" cxnId="{937F4EE3-8993-485F-B366-F7830001668B}">
      <dgm:prSet/>
      <dgm:spPr/>
      <dgm:t>
        <a:bodyPr/>
        <a:lstStyle/>
        <a:p>
          <a:endParaRPr lang="en-US"/>
        </a:p>
      </dgm:t>
    </dgm:pt>
    <dgm:pt modelId="{E8599D9D-EA6C-45B5-8131-EC104B7BE3AD}">
      <dgm:prSet/>
      <dgm:spPr/>
      <dgm:t>
        <a:bodyPr/>
        <a:lstStyle/>
        <a:p>
          <a:r>
            <a:rPr lang="en-US" altLang="zh-CN" dirty="0"/>
            <a:t>R-Select,</a:t>
          </a:r>
          <a:r>
            <a:rPr lang="zh-CN" altLang="en-US" dirty="0"/>
            <a:t> </a:t>
          </a:r>
          <a:r>
            <a:rPr lang="en-US" dirty="0" err="1"/>
            <a:t>Q</a:t>
          </a:r>
          <a:r>
            <a:rPr lang="en-US" altLang="zh-CN" dirty="0" err="1"/>
            <a:t>uickSort</a:t>
          </a:r>
          <a:r>
            <a:rPr lang="en-US" altLang="zh-CN" dirty="0"/>
            <a:t>(</a:t>
          </a:r>
          <a:r>
            <a:rPr lang="en-US" dirty="0" err="1"/>
            <a:t>随机算法</a:t>
          </a:r>
          <a:r>
            <a:rPr lang="en-US" altLang="zh-CN" dirty="0"/>
            <a:t>)</a:t>
          </a:r>
          <a:endParaRPr lang="en-US" dirty="0"/>
        </a:p>
      </dgm:t>
    </dgm:pt>
    <dgm:pt modelId="{E95DBD8E-E00D-4996-AD4D-91BEAA70C62E}" type="sibTrans" cxnId="{581266AA-96B0-4B2C-9685-AE72AE19335B}">
      <dgm:prSet/>
      <dgm:spPr/>
      <dgm:t>
        <a:bodyPr/>
        <a:lstStyle/>
        <a:p>
          <a:endParaRPr lang="en-US"/>
        </a:p>
      </dgm:t>
    </dgm:pt>
    <dgm:pt modelId="{74658559-D96A-440B-9E93-564B57026926}" type="parTrans" cxnId="{581266AA-96B0-4B2C-9685-AE72AE19335B}">
      <dgm:prSet/>
      <dgm:spPr/>
      <dgm:t>
        <a:bodyPr/>
        <a:lstStyle/>
        <a:p>
          <a:endParaRPr lang="en-US"/>
        </a:p>
      </dgm:t>
    </dgm:pt>
    <dgm:pt modelId="{2931291D-3619-6E4C-A04A-763A7E14F84F}" type="pres">
      <dgm:prSet presAssocID="{B6E9FFD7-BAA3-4AAD-967E-6FEACD928B30}" presName="linear" presStyleCnt="0">
        <dgm:presLayoutVars>
          <dgm:animLvl val="lvl"/>
          <dgm:resizeHandles val="exact"/>
        </dgm:presLayoutVars>
      </dgm:prSet>
      <dgm:spPr/>
    </dgm:pt>
    <dgm:pt modelId="{C30D13C4-A1C1-8B43-B62D-5A0E7BABF33C}" type="pres">
      <dgm:prSet presAssocID="{F09F42BF-8274-4DCA-969C-B5399D0CCA6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BC1A3E1-5ED2-1C41-A0F6-1A2D59D085FE}" type="pres">
      <dgm:prSet presAssocID="{9933636C-8F9C-47F9-BE8A-B0520EBB5B43}" presName="spacer" presStyleCnt="0"/>
      <dgm:spPr/>
    </dgm:pt>
    <dgm:pt modelId="{FEB215BD-020F-D944-90FB-E5E6F7AF284B}" type="pres">
      <dgm:prSet presAssocID="{442850C4-B588-47EE-A79B-90DF23A2DE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125555-E791-5945-A652-6BBC5E4BB06C}" type="pres">
      <dgm:prSet presAssocID="{E65AA217-4478-4C3D-B0BC-007547D86A13}" presName="spacer" presStyleCnt="0"/>
      <dgm:spPr/>
    </dgm:pt>
    <dgm:pt modelId="{DA762869-6E23-9641-9BED-3DC5A1004954}" type="pres">
      <dgm:prSet presAssocID="{9733B14D-1BC7-4711-86C9-D2886DB2E5E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0C7D681-2E84-AF42-9D49-0F3E0279E5EA}" type="pres">
      <dgm:prSet presAssocID="{7E67945D-2DC9-4A5C-93BA-CCC4D7369455}" presName="spacer" presStyleCnt="0"/>
      <dgm:spPr/>
    </dgm:pt>
    <dgm:pt modelId="{B6F6B6C0-22AC-314B-B81C-6C8DF333568B}" type="pres">
      <dgm:prSet presAssocID="{E8599D9D-EA6C-45B5-8131-EC104B7BE3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521429-0563-1F49-AFB0-89B011892731}" type="presOf" srcId="{E8599D9D-EA6C-45B5-8131-EC104B7BE3AD}" destId="{B6F6B6C0-22AC-314B-B81C-6C8DF333568B}" srcOrd="0" destOrd="0" presId="urn:microsoft.com/office/officeart/2005/8/layout/vList2"/>
    <dgm:cxn modelId="{7FED0630-D9D4-034F-9C7B-473077D815FE}" type="presOf" srcId="{F09F42BF-8274-4DCA-969C-B5399D0CCA62}" destId="{C30D13C4-A1C1-8B43-B62D-5A0E7BABF33C}" srcOrd="0" destOrd="0" presId="urn:microsoft.com/office/officeart/2005/8/layout/vList2"/>
    <dgm:cxn modelId="{C65BD938-4C18-49DB-83D6-D5DD84880C00}" srcId="{B6E9FFD7-BAA3-4AAD-967E-6FEACD928B30}" destId="{F09F42BF-8274-4DCA-969C-B5399D0CCA62}" srcOrd="0" destOrd="0" parTransId="{821FACCF-2D19-4BEF-A902-C4006F28CBF9}" sibTransId="{9933636C-8F9C-47F9-BE8A-B0520EBB5B43}"/>
    <dgm:cxn modelId="{71E1B380-3258-D54C-A6BF-76871D488FF6}" type="presOf" srcId="{442850C4-B588-47EE-A79B-90DF23A2DEC8}" destId="{FEB215BD-020F-D944-90FB-E5E6F7AF284B}" srcOrd="0" destOrd="0" presId="urn:microsoft.com/office/officeart/2005/8/layout/vList2"/>
    <dgm:cxn modelId="{581266AA-96B0-4B2C-9685-AE72AE19335B}" srcId="{B6E9FFD7-BAA3-4AAD-967E-6FEACD928B30}" destId="{E8599D9D-EA6C-45B5-8131-EC104B7BE3AD}" srcOrd="3" destOrd="0" parTransId="{74658559-D96A-440B-9E93-564B57026926}" sibTransId="{E95DBD8E-E00D-4996-AD4D-91BEAA70C62E}"/>
    <dgm:cxn modelId="{9949A1B8-3DC3-D44E-AE3C-BF9565394F03}" type="presOf" srcId="{B6E9FFD7-BAA3-4AAD-967E-6FEACD928B30}" destId="{2931291D-3619-6E4C-A04A-763A7E14F84F}" srcOrd="0" destOrd="0" presId="urn:microsoft.com/office/officeart/2005/8/layout/vList2"/>
    <dgm:cxn modelId="{F0BF50BE-7118-5745-BDD0-B7B4085F1359}" type="presOf" srcId="{9733B14D-1BC7-4711-86C9-D2886DB2E5E2}" destId="{DA762869-6E23-9641-9BED-3DC5A1004954}" srcOrd="0" destOrd="0" presId="urn:microsoft.com/office/officeart/2005/8/layout/vList2"/>
    <dgm:cxn modelId="{F84D46C3-132F-4337-B979-F1E402142427}" srcId="{B6E9FFD7-BAA3-4AAD-967E-6FEACD928B30}" destId="{442850C4-B588-47EE-A79B-90DF23A2DEC8}" srcOrd="1" destOrd="0" parTransId="{344A91E7-6282-4F46-8BC9-B3D830162594}" sibTransId="{E65AA217-4478-4C3D-B0BC-007547D86A13}"/>
    <dgm:cxn modelId="{937F4EE3-8993-485F-B366-F7830001668B}" srcId="{B6E9FFD7-BAA3-4AAD-967E-6FEACD928B30}" destId="{9733B14D-1BC7-4711-86C9-D2886DB2E5E2}" srcOrd="2" destOrd="0" parTransId="{C47065BF-2C59-4D70-8E8D-968F647A7426}" sibTransId="{7E67945D-2DC9-4A5C-93BA-CCC4D7369455}"/>
    <dgm:cxn modelId="{BF1B9572-FED7-5146-B370-A051EDEAE61C}" type="presParOf" srcId="{2931291D-3619-6E4C-A04A-763A7E14F84F}" destId="{C30D13C4-A1C1-8B43-B62D-5A0E7BABF33C}" srcOrd="0" destOrd="0" presId="urn:microsoft.com/office/officeart/2005/8/layout/vList2"/>
    <dgm:cxn modelId="{CE92F4FC-9BCC-8D40-A703-B5422243D43D}" type="presParOf" srcId="{2931291D-3619-6E4C-A04A-763A7E14F84F}" destId="{3BC1A3E1-5ED2-1C41-A0F6-1A2D59D085FE}" srcOrd="1" destOrd="0" presId="urn:microsoft.com/office/officeart/2005/8/layout/vList2"/>
    <dgm:cxn modelId="{6F828A1F-474A-5243-A5D4-D9D6BBE59B51}" type="presParOf" srcId="{2931291D-3619-6E4C-A04A-763A7E14F84F}" destId="{FEB215BD-020F-D944-90FB-E5E6F7AF284B}" srcOrd="2" destOrd="0" presId="urn:microsoft.com/office/officeart/2005/8/layout/vList2"/>
    <dgm:cxn modelId="{D70D418E-08EC-EA40-B4B4-5945362750F0}" type="presParOf" srcId="{2931291D-3619-6E4C-A04A-763A7E14F84F}" destId="{FD125555-E791-5945-A652-6BBC5E4BB06C}" srcOrd="3" destOrd="0" presId="urn:microsoft.com/office/officeart/2005/8/layout/vList2"/>
    <dgm:cxn modelId="{B25DD592-DA3B-0145-988F-6E696F9D5152}" type="presParOf" srcId="{2931291D-3619-6E4C-A04A-763A7E14F84F}" destId="{DA762869-6E23-9641-9BED-3DC5A1004954}" srcOrd="4" destOrd="0" presId="urn:microsoft.com/office/officeart/2005/8/layout/vList2"/>
    <dgm:cxn modelId="{8552BABA-6124-AF46-81E8-C3D3F8D8F8C0}" type="presParOf" srcId="{2931291D-3619-6E4C-A04A-763A7E14F84F}" destId="{B0C7D681-2E84-AF42-9D49-0F3E0279E5EA}" srcOrd="5" destOrd="0" presId="urn:microsoft.com/office/officeart/2005/8/layout/vList2"/>
    <dgm:cxn modelId="{66C426D8-F16A-404A-818F-CFDE928066F5}" type="presParOf" srcId="{2931291D-3619-6E4C-A04A-763A7E14F84F}" destId="{B6F6B6C0-22AC-314B-B81C-6C8DF333568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E9FFD7-BAA3-4AAD-967E-6FEACD928B3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9F42BF-8274-4DCA-969C-B5399D0CCA62}">
      <dgm:prSet/>
      <dgm:spPr/>
      <dgm:t>
        <a:bodyPr/>
        <a:lstStyle/>
        <a:p>
          <a:r>
            <a:rPr lang="en-US" b="1" u="sng" dirty="0" err="1"/>
            <a:t>复习主定理和替换法</a:t>
          </a:r>
          <a:endParaRPr lang="en-US" dirty="0"/>
        </a:p>
      </dgm:t>
    </dgm:pt>
    <dgm:pt modelId="{821FACCF-2D19-4BEF-A902-C4006F28CBF9}" type="parTrans" cxnId="{C65BD938-4C18-49DB-83D6-D5DD84880C00}">
      <dgm:prSet/>
      <dgm:spPr/>
      <dgm:t>
        <a:bodyPr/>
        <a:lstStyle/>
        <a:p>
          <a:endParaRPr lang="en-US"/>
        </a:p>
      </dgm:t>
    </dgm:pt>
    <dgm:pt modelId="{9933636C-8F9C-47F9-BE8A-B0520EBB5B43}" type="sibTrans" cxnId="{C65BD938-4C18-49DB-83D6-D5DD84880C00}">
      <dgm:prSet/>
      <dgm:spPr/>
      <dgm:t>
        <a:bodyPr/>
        <a:lstStyle/>
        <a:p>
          <a:endParaRPr lang="en-US"/>
        </a:p>
      </dgm:t>
    </dgm:pt>
    <dgm:pt modelId="{442850C4-B588-47EE-A79B-90DF23A2DEC8}">
      <dgm:prSet/>
      <dgm:spPr/>
      <dgm:t>
        <a:bodyPr/>
        <a:lstStyle/>
        <a:p>
          <a:r>
            <a:rPr lang="en-US" dirty="0"/>
            <a:t>k-SELECT problem</a:t>
          </a:r>
        </a:p>
      </dgm:t>
    </dgm:pt>
    <dgm:pt modelId="{344A91E7-6282-4F46-8BC9-B3D830162594}" type="parTrans" cxnId="{F84D46C3-132F-4337-B979-F1E402142427}">
      <dgm:prSet/>
      <dgm:spPr/>
      <dgm:t>
        <a:bodyPr/>
        <a:lstStyle/>
        <a:p>
          <a:endParaRPr lang="en-US"/>
        </a:p>
      </dgm:t>
    </dgm:pt>
    <dgm:pt modelId="{E65AA217-4478-4C3D-B0BC-007547D86A13}" type="sibTrans" cxnId="{F84D46C3-132F-4337-B979-F1E402142427}">
      <dgm:prSet/>
      <dgm:spPr/>
      <dgm:t>
        <a:bodyPr/>
        <a:lstStyle/>
        <a:p>
          <a:endParaRPr lang="en-US"/>
        </a:p>
      </dgm:t>
    </dgm:pt>
    <dgm:pt modelId="{9733B14D-1BC7-4711-86C9-D2886DB2E5E2}">
      <dgm:prSet/>
      <dgm:spPr/>
      <dgm:t>
        <a:bodyPr/>
        <a:lstStyle/>
        <a:p>
          <a:r>
            <a:rPr lang="en-US" dirty="0"/>
            <a:t>D-Select (</a:t>
          </a:r>
          <a:r>
            <a:rPr lang="en-US" dirty="0" err="1"/>
            <a:t>确定性算法</a:t>
          </a:r>
          <a:r>
            <a:rPr lang="en-US" dirty="0"/>
            <a:t>)</a:t>
          </a:r>
        </a:p>
      </dgm:t>
    </dgm:pt>
    <dgm:pt modelId="{C47065BF-2C59-4D70-8E8D-968F647A7426}" type="parTrans" cxnId="{937F4EE3-8993-485F-B366-F7830001668B}">
      <dgm:prSet/>
      <dgm:spPr/>
      <dgm:t>
        <a:bodyPr/>
        <a:lstStyle/>
        <a:p>
          <a:endParaRPr lang="en-US"/>
        </a:p>
      </dgm:t>
    </dgm:pt>
    <dgm:pt modelId="{7E67945D-2DC9-4A5C-93BA-CCC4D7369455}" type="sibTrans" cxnId="{937F4EE3-8993-485F-B366-F7830001668B}">
      <dgm:prSet/>
      <dgm:spPr/>
      <dgm:t>
        <a:bodyPr/>
        <a:lstStyle/>
        <a:p>
          <a:endParaRPr lang="en-US"/>
        </a:p>
      </dgm:t>
    </dgm:pt>
    <dgm:pt modelId="{E8599D9D-EA6C-45B5-8131-EC104B7BE3AD}">
      <dgm:prSet/>
      <dgm:spPr/>
      <dgm:t>
        <a:bodyPr/>
        <a:lstStyle/>
        <a:p>
          <a:r>
            <a:rPr lang="en-US" altLang="zh-CN" dirty="0"/>
            <a:t>R-Select,</a:t>
          </a:r>
          <a:r>
            <a:rPr lang="zh-CN" altLang="en-US" dirty="0"/>
            <a:t> </a:t>
          </a:r>
          <a:r>
            <a:rPr lang="en-US" dirty="0" err="1"/>
            <a:t>Q</a:t>
          </a:r>
          <a:r>
            <a:rPr lang="en-US" altLang="zh-CN" dirty="0" err="1"/>
            <a:t>uickSort</a:t>
          </a:r>
          <a:r>
            <a:rPr lang="en-US" altLang="zh-CN" dirty="0"/>
            <a:t>(</a:t>
          </a:r>
          <a:r>
            <a:rPr lang="en-US" dirty="0" err="1"/>
            <a:t>随机算法</a:t>
          </a:r>
          <a:r>
            <a:rPr lang="en-US" altLang="zh-CN" dirty="0"/>
            <a:t>)</a:t>
          </a:r>
          <a:endParaRPr lang="en-US" dirty="0"/>
        </a:p>
      </dgm:t>
    </dgm:pt>
    <dgm:pt modelId="{E95DBD8E-E00D-4996-AD4D-91BEAA70C62E}" type="sibTrans" cxnId="{581266AA-96B0-4B2C-9685-AE72AE19335B}">
      <dgm:prSet/>
      <dgm:spPr/>
      <dgm:t>
        <a:bodyPr/>
        <a:lstStyle/>
        <a:p>
          <a:endParaRPr lang="en-US"/>
        </a:p>
      </dgm:t>
    </dgm:pt>
    <dgm:pt modelId="{74658559-D96A-440B-9E93-564B57026926}" type="parTrans" cxnId="{581266AA-96B0-4B2C-9685-AE72AE19335B}">
      <dgm:prSet/>
      <dgm:spPr/>
      <dgm:t>
        <a:bodyPr/>
        <a:lstStyle/>
        <a:p>
          <a:endParaRPr lang="en-US"/>
        </a:p>
      </dgm:t>
    </dgm:pt>
    <dgm:pt modelId="{2931291D-3619-6E4C-A04A-763A7E14F84F}" type="pres">
      <dgm:prSet presAssocID="{B6E9FFD7-BAA3-4AAD-967E-6FEACD928B30}" presName="linear" presStyleCnt="0">
        <dgm:presLayoutVars>
          <dgm:animLvl val="lvl"/>
          <dgm:resizeHandles val="exact"/>
        </dgm:presLayoutVars>
      </dgm:prSet>
      <dgm:spPr/>
    </dgm:pt>
    <dgm:pt modelId="{C30D13C4-A1C1-8B43-B62D-5A0E7BABF33C}" type="pres">
      <dgm:prSet presAssocID="{F09F42BF-8274-4DCA-969C-B5399D0CCA6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BC1A3E1-5ED2-1C41-A0F6-1A2D59D085FE}" type="pres">
      <dgm:prSet presAssocID="{9933636C-8F9C-47F9-BE8A-B0520EBB5B43}" presName="spacer" presStyleCnt="0"/>
      <dgm:spPr/>
    </dgm:pt>
    <dgm:pt modelId="{FEB215BD-020F-D944-90FB-E5E6F7AF284B}" type="pres">
      <dgm:prSet presAssocID="{442850C4-B588-47EE-A79B-90DF23A2DE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125555-E791-5945-A652-6BBC5E4BB06C}" type="pres">
      <dgm:prSet presAssocID="{E65AA217-4478-4C3D-B0BC-007547D86A13}" presName="spacer" presStyleCnt="0"/>
      <dgm:spPr/>
    </dgm:pt>
    <dgm:pt modelId="{DA762869-6E23-9641-9BED-3DC5A1004954}" type="pres">
      <dgm:prSet presAssocID="{9733B14D-1BC7-4711-86C9-D2886DB2E5E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0C7D681-2E84-AF42-9D49-0F3E0279E5EA}" type="pres">
      <dgm:prSet presAssocID="{7E67945D-2DC9-4A5C-93BA-CCC4D7369455}" presName="spacer" presStyleCnt="0"/>
      <dgm:spPr/>
    </dgm:pt>
    <dgm:pt modelId="{B6F6B6C0-22AC-314B-B81C-6C8DF333568B}" type="pres">
      <dgm:prSet presAssocID="{E8599D9D-EA6C-45B5-8131-EC104B7BE3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521429-0563-1F49-AFB0-89B011892731}" type="presOf" srcId="{E8599D9D-EA6C-45B5-8131-EC104B7BE3AD}" destId="{B6F6B6C0-22AC-314B-B81C-6C8DF333568B}" srcOrd="0" destOrd="0" presId="urn:microsoft.com/office/officeart/2005/8/layout/vList2"/>
    <dgm:cxn modelId="{7FED0630-D9D4-034F-9C7B-473077D815FE}" type="presOf" srcId="{F09F42BF-8274-4DCA-969C-B5399D0CCA62}" destId="{C30D13C4-A1C1-8B43-B62D-5A0E7BABF33C}" srcOrd="0" destOrd="0" presId="urn:microsoft.com/office/officeart/2005/8/layout/vList2"/>
    <dgm:cxn modelId="{C65BD938-4C18-49DB-83D6-D5DD84880C00}" srcId="{B6E9FFD7-BAA3-4AAD-967E-6FEACD928B30}" destId="{F09F42BF-8274-4DCA-969C-B5399D0CCA62}" srcOrd="0" destOrd="0" parTransId="{821FACCF-2D19-4BEF-A902-C4006F28CBF9}" sibTransId="{9933636C-8F9C-47F9-BE8A-B0520EBB5B43}"/>
    <dgm:cxn modelId="{71E1B380-3258-D54C-A6BF-76871D488FF6}" type="presOf" srcId="{442850C4-B588-47EE-A79B-90DF23A2DEC8}" destId="{FEB215BD-020F-D944-90FB-E5E6F7AF284B}" srcOrd="0" destOrd="0" presId="urn:microsoft.com/office/officeart/2005/8/layout/vList2"/>
    <dgm:cxn modelId="{581266AA-96B0-4B2C-9685-AE72AE19335B}" srcId="{B6E9FFD7-BAA3-4AAD-967E-6FEACD928B30}" destId="{E8599D9D-EA6C-45B5-8131-EC104B7BE3AD}" srcOrd="3" destOrd="0" parTransId="{74658559-D96A-440B-9E93-564B57026926}" sibTransId="{E95DBD8E-E00D-4996-AD4D-91BEAA70C62E}"/>
    <dgm:cxn modelId="{9949A1B8-3DC3-D44E-AE3C-BF9565394F03}" type="presOf" srcId="{B6E9FFD7-BAA3-4AAD-967E-6FEACD928B30}" destId="{2931291D-3619-6E4C-A04A-763A7E14F84F}" srcOrd="0" destOrd="0" presId="urn:microsoft.com/office/officeart/2005/8/layout/vList2"/>
    <dgm:cxn modelId="{F0BF50BE-7118-5745-BDD0-B7B4085F1359}" type="presOf" srcId="{9733B14D-1BC7-4711-86C9-D2886DB2E5E2}" destId="{DA762869-6E23-9641-9BED-3DC5A1004954}" srcOrd="0" destOrd="0" presId="urn:microsoft.com/office/officeart/2005/8/layout/vList2"/>
    <dgm:cxn modelId="{F84D46C3-132F-4337-B979-F1E402142427}" srcId="{B6E9FFD7-BAA3-4AAD-967E-6FEACD928B30}" destId="{442850C4-B588-47EE-A79B-90DF23A2DEC8}" srcOrd="1" destOrd="0" parTransId="{344A91E7-6282-4F46-8BC9-B3D830162594}" sibTransId="{E65AA217-4478-4C3D-B0BC-007547D86A13}"/>
    <dgm:cxn modelId="{937F4EE3-8993-485F-B366-F7830001668B}" srcId="{B6E9FFD7-BAA3-4AAD-967E-6FEACD928B30}" destId="{9733B14D-1BC7-4711-86C9-D2886DB2E5E2}" srcOrd="2" destOrd="0" parTransId="{C47065BF-2C59-4D70-8E8D-968F647A7426}" sibTransId="{7E67945D-2DC9-4A5C-93BA-CCC4D7369455}"/>
    <dgm:cxn modelId="{BF1B9572-FED7-5146-B370-A051EDEAE61C}" type="presParOf" srcId="{2931291D-3619-6E4C-A04A-763A7E14F84F}" destId="{C30D13C4-A1C1-8B43-B62D-5A0E7BABF33C}" srcOrd="0" destOrd="0" presId="urn:microsoft.com/office/officeart/2005/8/layout/vList2"/>
    <dgm:cxn modelId="{CE92F4FC-9BCC-8D40-A703-B5422243D43D}" type="presParOf" srcId="{2931291D-3619-6E4C-A04A-763A7E14F84F}" destId="{3BC1A3E1-5ED2-1C41-A0F6-1A2D59D085FE}" srcOrd="1" destOrd="0" presId="urn:microsoft.com/office/officeart/2005/8/layout/vList2"/>
    <dgm:cxn modelId="{6F828A1F-474A-5243-A5D4-D9D6BBE59B51}" type="presParOf" srcId="{2931291D-3619-6E4C-A04A-763A7E14F84F}" destId="{FEB215BD-020F-D944-90FB-E5E6F7AF284B}" srcOrd="2" destOrd="0" presId="urn:microsoft.com/office/officeart/2005/8/layout/vList2"/>
    <dgm:cxn modelId="{D70D418E-08EC-EA40-B4B4-5945362750F0}" type="presParOf" srcId="{2931291D-3619-6E4C-A04A-763A7E14F84F}" destId="{FD125555-E791-5945-A652-6BBC5E4BB06C}" srcOrd="3" destOrd="0" presId="urn:microsoft.com/office/officeart/2005/8/layout/vList2"/>
    <dgm:cxn modelId="{B25DD592-DA3B-0145-988F-6E696F9D5152}" type="presParOf" srcId="{2931291D-3619-6E4C-A04A-763A7E14F84F}" destId="{DA762869-6E23-9641-9BED-3DC5A1004954}" srcOrd="4" destOrd="0" presId="urn:microsoft.com/office/officeart/2005/8/layout/vList2"/>
    <dgm:cxn modelId="{8552BABA-6124-AF46-81E8-C3D3F8D8F8C0}" type="presParOf" srcId="{2931291D-3619-6E4C-A04A-763A7E14F84F}" destId="{B0C7D681-2E84-AF42-9D49-0F3E0279E5EA}" srcOrd="5" destOrd="0" presId="urn:microsoft.com/office/officeart/2005/8/layout/vList2"/>
    <dgm:cxn modelId="{66C426D8-F16A-404A-818F-CFDE928066F5}" type="presParOf" srcId="{2931291D-3619-6E4C-A04A-763A7E14F84F}" destId="{B6F6B6C0-22AC-314B-B81C-6C8DF333568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E9FFD7-BAA3-4AAD-967E-6FEACD928B3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9F42BF-8274-4DCA-969C-B5399D0CCA62}">
      <dgm:prSet/>
      <dgm:spPr/>
      <dgm:t>
        <a:bodyPr/>
        <a:lstStyle/>
        <a:p>
          <a:r>
            <a:rPr lang="en-US" b="1" u="sng" dirty="0" err="1"/>
            <a:t>复习主定理和替换法</a:t>
          </a:r>
          <a:endParaRPr lang="en-US" dirty="0"/>
        </a:p>
      </dgm:t>
    </dgm:pt>
    <dgm:pt modelId="{821FACCF-2D19-4BEF-A902-C4006F28CBF9}" type="parTrans" cxnId="{C65BD938-4C18-49DB-83D6-D5DD84880C00}">
      <dgm:prSet/>
      <dgm:spPr/>
      <dgm:t>
        <a:bodyPr/>
        <a:lstStyle/>
        <a:p>
          <a:endParaRPr lang="en-US"/>
        </a:p>
      </dgm:t>
    </dgm:pt>
    <dgm:pt modelId="{9933636C-8F9C-47F9-BE8A-B0520EBB5B43}" type="sibTrans" cxnId="{C65BD938-4C18-49DB-83D6-D5DD84880C00}">
      <dgm:prSet/>
      <dgm:spPr/>
      <dgm:t>
        <a:bodyPr/>
        <a:lstStyle/>
        <a:p>
          <a:endParaRPr lang="en-US"/>
        </a:p>
      </dgm:t>
    </dgm:pt>
    <dgm:pt modelId="{442850C4-B588-47EE-A79B-90DF23A2DEC8}">
      <dgm:prSet/>
      <dgm:spPr/>
      <dgm:t>
        <a:bodyPr/>
        <a:lstStyle/>
        <a:p>
          <a:r>
            <a:rPr lang="en-US" dirty="0"/>
            <a:t>k-SELECT problem</a:t>
          </a:r>
        </a:p>
      </dgm:t>
    </dgm:pt>
    <dgm:pt modelId="{344A91E7-6282-4F46-8BC9-B3D830162594}" type="parTrans" cxnId="{F84D46C3-132F-4337-B979-F1E402142427}">
      <dgm:prSet/>
      <dgm:spPr/>
      <dgm:t>
        <a:bodyPr/>
        <a:lstStyle/>
        <a:p>
          <a:endParaRPr lang="en-US"/>
        </a:p>
      </dgm:t>
    </dgm:pt>
    <dgm:pt modelId="{E65AA217-4478-4C3D-B0BC-007547D86A13}" type="sibTrans" cxnId="{F84D46C3-132F-4337-B979-F1E402142427}">
      <dgm:prSet/>
      <dgm:spPr/>
      <dgm:t>
        <a:bodyPr/>
        <a:lstStyle/>
        <a:p>
          <a:endParaRPr lang="en-US"/>
        </a:p>
      </dgm:t>
    </dgm:pt>
    <dgm:pt modelId="{9733B14D-1BC7-4711-86C9-D2886DB2E5E2}">
      <dgm:prSet/>
      <dgm:spPr/>
      <dgm:t>
        <a:bodyPr/>
        <a:lstStyle/>
        <a:p>
          <a:r>
            <a:rPr lang="en-US" dirty="0"/>
            <a:t>D-Select (</a:t>
          </a:r>
          <a:r>
            <a:rPr lang="en-US" dirty="0" err="1"/>
            <a:t>确定性算法</a:t>
          </a:r>
          <a:r>
            <a:rPr lang="en-US" dirty="0"/>
            <a:t>)</a:t>
          </a:r>
        </a:p>
      </dgm:t>
    </dgm:pt>
    <dgm:pt modelId="{C47065BF-2C59-4D70-8E8D-968F647A7426}" type="parTrans" cxnId="{937F4EE3-8993-485F-B366-F7830001668B}">
      <dgm:prSet/>
      <dgm:spPr/>
      <dgm:t>
        <a:bodyPr/>
        <a:lstStyle/>
        <a:p>
          <a:endParaRPr lang="en-US"/>
        </a:p>
      </dgm:t>
    </dgm:pt>
    <dgm:pt modelId="{7E67945D-2DC9-4A5C-93BA-CCC4D7369455}" type="sibTrans" cxnId="{937F4EE3-8993-485F-B366-F7830001668B}">
      <dgm:prSet/>
      <dgm:spPr/>
      <dgm:t>
        <a:bodyPr/>
        <a:lstStyle/>
        <a:p>
          <a:endParaRPr lang="en-US"/>
        </a:p>
      </dgm:t>
    </dgm:pt>
    <dgm:pt modelId="{E8599D9D-EA6C-45B5-8131-EC104B7BE3AD}">
      <dgm:prSet/>
      <dgm:spPr/>
      <dgm:t>
        <a:bodyPr/>
        <a:lstStyle/>
        <a:p>
          <a:r>
            <a:rPr lang="en-US" altLang="zh-CN" dirty="0"/>
            <a:t>R-Select,</a:t>
          </a:r>
          <a:r>
            <a:rPr lang="zh-CN" altLang="en-US" dirty="0"/>
            <a:t> </a:t>
          </a:r>
          <a:r>
            <a:rPr lang="en-US" dirty="0" err="1"/>
            <a:t>Q</a:t>
          </a:r>
          <a:r>
            <a:rPr lang="en-US" altLang="zh-CN" dirty="0" err="1"/>
            <a:t>uickSort</a:t>
          </a:r>
          <a:r>
            <a:rPr lang="en-US" altLang="zh-CN" dirty="0"/>
            <a:t>(</a:t>
          </a:r>
          <a:r>
            <a:rPr lang="en-US" dirty="0" err="1"/>
            <a:t>随机算法</a:t>
          </a:r>
          <a:r>
            <a:rPr lang="en-US" altLang="zh-CN" dirty="0"/>
            <a:t>)</a:t>
          </a:r>
          <a:endParaRPr lang="en-US" dirty="0"/>
        </a:p>
      </dgm:t>
    </dgm:pt>
    <dgm:pt modelId="{E95DBD8E-E00D-4996-AD4D-91BEAA70C62E}" type="sibTrans" cxnId="{581266AA-96B0-4B2C-9685-AE72AE19335B}">
      <dgm:prSet/>
      <dgm:spPr/>
      <dgm:t>
        <a:bodyPr/>
        <a:lstStyle/>
        <a:p>
          <a:endParaRPr lang="en-US"/>
        </a:p>
      </dgm:t>
    </dgm:pt>
    <dgm:pt modelId="{74658559-D96A-440B-9E93-564B57026926}" type="parTrans" cxnId="{581266AA-96B0-4B2C-9685-AE72AE19335B}">
      <dgm:prSet/>
      <dgm:spPr/>
      <dgm:t>
        <a:bodyPr/>
        <a:lstStyle/>
        <a:p>
          <a:endParaRPr lang="en-US"/>
        </a:p>
      </dgm:t>
    </dgm:pt>
    <dgm:pt modelId="{2931291D-3619-6E4C-A04A-763A7E14F84F}" type="pres">
      <dgm:prSet presAssocID="{B6E9FFD7-BAA3-4AAD-967E-6FEACD928B30}" presName="linear" presStyleCnt="0">
        <dgm:presLayoutVars>
          <dgm:animLvl val="lvl"/>
          <dgm:resizeHandles val="exact"/>
        </dgm:presLayoutVars>
      </dgm:prSet>
      <dgm:spPr/>
    </dgm:pt>
    <dgm:pt modelId="{C30D13C4-A1C1-8B43-B62D-5A0E7BABF33C}" type="pres">
      <dgm:prSet presAssocID="{F09F42BF-8274-4DCA-969C-B5399D0CCA6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BC1A3E1-5ED2-1C41-A0F6-1A2D59D085FE}" type="pres">
      <dgm:prSet presAssocID="{9933636C-8F9C-47F9-BE8A-B0520EBB5B43}" presName="spacer" presStyleCnt="0"/>
      <dgm:spPr/>
    </dgm:pt>
    <dgm:pt modelId="{FEB215BD-020F-D944-90FB-E5E6F7AF284B}" type="pres">
      <dgm:prSet presAssocID="{442850C4-B588-47EE-A79B-90DF23A2DE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125555-E791-5945-A652-6BBC5E4BB06C}" type="pres">
      <dgm:prSet presAssocID="{E65AA217-4478-4C3D-B0BC-007547D86A13}" presName="spacer" presStyleCnt="0"/>
      <dgm:spPr/>
    </dgm:pt>
    <dgm:pt modelId="{DA762869-6E23-9641-9BED-3DC5A1004954}" type="pres">
      <dgm:prSet presAssocID="{9733B14D-1BC7-4711-86C9-D2886DB2E5E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0C7D681-2E84-AF42-9D49-0F3E0279E5EA}" type="pres">
      <dgm:prSet presAssocID="{7E67945D-2DC9-4A5C-93BA-CCC4D7369455}" presName="spacer" presStyleCnt="0"/>
      <dgm:spPr/>
    </dgm:pt>
    <dgm:pt modelId="{B6F6B6C0-22AC-314B-B81C-6C8DF333568B}" type="pres">
      <dgm:prSet presAssocID="{E8599D9D-EA6C-45B5-8131-EC104B7BE3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521429-0563-1F49-AFB0-89B011892731}" type="presOf" srcId="{E8599D9D-EA6C-45B5-8131-EC104B7BE3AD}" destId="{B6F6B6C0-22AC-314B-B81C-6C8DF333568B}" srcOrd="0" destOrd="0" presId="urn:microsoft.com/office/officeart/2005/8/layout/vList2"/>
    <dgm:cxn modelId="{7FED0630-D9D4-034F-9C7B-473077D815FE}" type="presOf" srcId="{F09F42BF-8274-4DCA-969C-B5399D0CCA62}" destId="{C30D13C4-A1C1-8B43-B62D-5A0E7BABF33C}" srcOrd="0" destOrd="0" presId="urn:microsoft.com/office/officeart/2005/8/layout/vList2"/>
    <dgm:cxn modelId="{C65BD938-4C18-49DB-83D6-D5DD84880C00}" srcId="{B6E9FFD7-BAA3-4AAD-967E-6FEACD928B30}" destId="{F09F42BF-8274-4DCA-969C-B5399D0CCA62}" srcOrd="0" destOrd="0" parTransId="{821FACCF-2D19-4BEF-A902-C4006F28CBF9}" sibTransId="{9933636C-8F9C-47F9-BE8A-B0520EBB5B43}"/>
    <dgm:cxn modelId="{71E1B380-3258-D54C-A6BF-76871D488FF6}" type="presOf" srcId="{442850C4-B588-47EE-A79B-90DF23A2DEC8}" destId="{FEB215BD-020F-D944-90FB-E5E6F7AF284B}" srcOrd="0" destOrd="0" presId="urn:microsoft.com/office/officeart/2005/8/layout/vList2"/>
    <dgm:cxn modelId="{581266AA-96B0-4B2C-9685-AE72AE19335B}" srcId="{B6E9FFD7-BAA3-4AAD-967E-6FEACD928B30}" destId="{E8599D9D-EA6C-45B5-8131-EC104B7BE3AD}" srcOrd="3" destOrd="0" parTransId="{74658559-D96A-440B-9E93-564B57026926}" sibTransId="{E95DBD8E-E00D-4996-AD4D-91BEAA70C62E}"/>
    <dgm:cxn modelId="{9949A1B8-3DC3-D44E-AE3C-BF9565394F03}" type="presOf" srcId="{B6E9FFD7-BAA3-4AAD-967E-6FEACD928B30}" destId="{2931291D-3619-6E4C-A04A-763A7E14F84F}" srcOrd="0" destOrd="0" presId="urn:microsoft.com/office/officeart/2005/8/layout/vList2"/>
    <dgm:cxn modelId="{F0BF50BE-7118-5745-BDD0-B7B4085F1359}" type="presOf" srcId="{9733B14D-1BC7-4711-86C9-D2886DB2E5E2}" destId="{DA762869-6E23-9641-9BED-3DC5A1004954}" srcOrd="0" destOrd="0" presId="urn:microsoft.com/office/officeart/2005/8/layout/vList2"/>
    <dgm:cxn modelId="{F84D46C3-132F-4337-B979-F1E402142427}" srcId="{B6E9FFD7-BAA3-4AAD-967E-6FEACD928B30}" destId="{442850C4-B588-47EE-A79B-90DF23A2DEC8}" srcOrd="1" destOrd="0" parTransId="{344A91E7-6282-4F46-8BC9-B3D830162594}" sibTransId="{E65AA217-4478-4C3D-B0BC-007547D86A13}"/>
    <dgm:cxn modelId="{937F4EE3-8993-485F-B366-F7830001668B}" srcId="{B6E9FFD7-BAA3-4AAD-967E-6FEACD928B30}" destId="{9733B14D-1BC7-4711-86C9-D2886DB2E5E2}" srcOrd="2" destOrd="0" parTransId="{C47065BF-2C59-4D70-8E8D-968F647A7426}" sibTransId="{7E67945D-2DC9-4A5C-93BA-CCC4D7369455}"/>
    <dgm:cxn modelId="{BF1B9572-FED7-5146-B370-A051EDEAE61C}" type="presParOf" srcId="{2931291D-3619-6E4C-A04A-763A7E14F84F}" destId="{C30D13C4-A1C1-8B43-B62D-5A0E7BABF33C}" srcOrd="0" destOrd="0" presId="urn:microsoft.com/office/officeart/2005/8/layout/vList2"/>
    <dgm:cxn modelId="{CE92F4FC-9BCC-8D40-A703-B5422243D43D}" type="presParOf" srcId="{2931291D-3619-6E4C-A04A-763A7E14F84F}" destId="{3BC1A3E1-5ED2-1C41-A0F6-1A2D59D085FE}" srcOrd="1" destOrd="0" presId="urn:microsoft.com/office/officeart/2005/8/layout/vList2"/>
    <dgm:cxn modelId="{6F828A1F-474A-5243-A5D4-D9D6BBE59B51}" type="presParOf" srcId="{2931291D-3619-6E4C-A04A-763A7E14F84F}" destId="{FEB215BD-020F-D944-90FB-E5E6F7AF284B}" srcOrd="2" destOrd="0" presId="urn:microsoft.com/office/officeart/2005/8/layout/vList2"/>
    <dgm:cxn modelId="{D70D418E-08EC-EA40-B4B4-5945362750F0}" type="presParOf" srcId="{2931291D-3619-6E4C-A04A-763A7E14F84F}" destId="{FD125555-E791-5945-A652-6BBC5E4BB06C}" srcOrd="3" destOrd="0" presId="urn:microsoft.com/office/officeart/2005/8/layout/vList2"/>
    <dgm:cxn modelId="{B25DD592-DA3B-0145-988F-6E696F9D5152}" type="presParOf" srcId="{2931291D-3619-6E4C-A04A-763A7E14F84F}" destId="{DA762869-6E23-9641-9BED-3DC5A1004954}" srcOrd="4" destOrd="0" presId="urn:microsoft.com/office/officeart/2005/8/layout/vList2"/>
    <dgm:cxn modelId="{8552BABA-6124-AF46-81E8-C3D3F8D8F8C0}" type="presParOf" srcId="{2931291D-3619-6E4C-A04A-763A7E14F84F}" destId="{B0C7D681-2E84-AF42-9D49-0F3E0279E5EA}" srcOrd="5" destOrd="0" presId="urn:microsoft.com/office/officeart/2005/8/layout/vList2"/>
    <dgm:cxn modelId="{66C426D8-F16A-404A-818F-CFDE928066F5}" type="presParOf" srcId="{2931291D-3619-6E4C-A04A-763A7E14F84F}" destId="{B6F6B6C0-22AC-314B-B81C-6C8DF333568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D13C4-A1C1-8B43-B62D-5A0E7BABF33C}">
      <dsp:nvSpPr>
        <dsp:cNvPr id="0" name=""/>
        <dsp:cNvSpPr/>
      </dsp:nvSpPr>
      <dsp:spPr>
        <a:xfrm>
          <a:off x="0" y="1082164"/>
          <a:ext cx="4726201" cy="8681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 dirty="0" err="1"/>
            <a:t>复习主定理和替换法</a:t>
          </a:r>
          <a:endParaRPr lang="en-US" sz="2800" kern="1200" dirty="0"/>
        </a:p>
      </dsp:txBody>
      <dsp:txXfrm>
        <a:off x="42379" y="1124543"/>
        <a:ext cx="4641443" cy="783382"/>
      </dsp:txXfrm>
    </dsp:sp>
    <dsp:sp modelId="{FEB215BD-020F-D944-90FB-E5E6F7AF284B}">
      <dsp:nvSpPr>
        <dsp:cNvPr id="0" name=""/>
        <dsp:cNvSpPr/>
      </dsp:nvSpPr>
      <dsp:spPr>
        <a:xfrm>
          <a:off x="0" y="2030944"/>
          <a:ext cx="4726201" cy="868140"/>
        </a:xfrm>
        <a:prstGeom prst="roundRect">
          <a:avLst/>
        </a:prstGeom>
        <a:solidFill>
          <a:schemeClr val="accent2">
            <a:hueOff val="1080030"/>
            <a:satOff val="150"/>
            <a:lumOff val="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k-SELECT problem</a:t>
          </a:r>
        </a:p>
      </dsp:txBody>
      <dsp:txXfrm>
        <a:off x="42379" y="2073323"/>
        <a:ext cx="4641443" cy="783382"/>
      </dsp:txXfrm>
    </dsp:sp>
    <dsp:sp modelId="{DA762869-6E23-9641-9BED-3DC5A1004954}">
      <dsp:nvSpPr>
        <dsp:cNvPr id="0" name=""/>
        <dsp:cNvSpPr/>
      </dsp:nvSpPr>
      <dsp:spPr>
        <a:xfrm>
          <a:off x="0" y="2979724"/>
          <a:ext cx="4726201" cy="868140"/>
        </a:xfrm>
        <a:prstGeom prst="roundRect">
          <a:avLst/>
        </a:prstGeom>
        <a:solidFill>
          <a:schemeClr val="accent2">
            <a:hueOff val="2160060"/>
            <a:satOff val="301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D-Select (</a:t>
          </a:r>
          <a:r>
            <a:rPr lang="en-US" sz="2800" kern="1200" dirty="0" err="1"/>
            <a:t>确定性算法</a:t>
          </a:r>
          <a:r>
            <a:rPr lang="en-US" sz="2800" kern="1200" dirty="0"/>
            <a:t>)</a:t>
          </a:r>
        </a:p>
      </dsp:txBody>
      <dsp:txXfrm>
        <a:off x="42379" y="3022103"/>
        <a:ext cx="4641443" cy="783382"/>
      </dsp:txXfrm>
    </dsp:sp>
    <dsp:sp modelId="{B6F6B6C0-22AC-314B-B81C-6C8DF333568B}">
      <dsp:nvSpPr>
        <dsp:cNvPr id="0" name=""/>
        <dsp:cNvSpPr/>
      </dsp:nvSpPr>
      <dsp:spPr>
        <a:xfrm>
          <a:off x="0" y="3928504"/>
          <a:ext cx="4726201" cy="868140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R-Select,</a:t>
          </a:r>
          <a:r>
            <a:rPr lang="zh-CN" altLang="en-US" sz="2800" kern="1200" dirty="0"/>
            <a:t> </a:t>
          </a:r>
          <a:r>
            <a:rPr lang="en-US" sz="2800" kern="1200" dirty="0" err="1"/>
            <a:t>Q</a:t>
          </a:r>
          <a:r>
            <a:rPr lang="en-US" altLang="zh-CN" sz="2800" kern="1200" dirty="0" err="1"/>
            <a:t>uickSort</a:t>
          </a:r>
          <a:r>
            <a:rPr lang="en-US" altLang="zh-CN" sz="2800" kern="1200" dirty="0"/>
            <a:t>(</a:t>
          </a:r>
          <a:r>
            <a:rPr lang="en-US" sz="2800" kern="1200" dirty="0" err="1"/>
            <a:t>随机算法</a:t>
          </a:r>
          <a:r>
            <a:rPr lang="en-US" altLang="zh-CN" sz="2800" kern="1200" dirty="0"/>
            <a:t>)</a:t>
          </a:r>
          <a:endParaRPr lang="en-US" sz="2800" kern="1200" dirty="0"/>
        </a:p>
      </dsp:txBody>
      <dsp:txXfrm>
        <a:off x="42379" y="3970883"/>
        <a:ext cx="4641443" cy="783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D13C4-A1C1-8B43-B62D-5A0E7BABF33C}">
      <dsp:nvSpPr>
        <dsp:cNvPr id="0" name=""/>
        <dsp:cNvSpPr/>
      </dsp:nvSpPr>
      <dsp:spPr>
        <a:xfrm>
          <a:off x="0" y="1082164"/>
          <a:ext cx="4726201" cy="8681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 dirty="0" err="1"/>
            <a:t>复习主定理和替换法</a:t>
          </a:r>
          <a:endParaRPr lang="en-US" sz="2800" kern="1200" dirty="0"/>
        </a:p>
      </dsp:txBody>
      <dsp:txXfrm>
        <a:off x="42379" y="1124543"/>
        <a:ext cx="4641443" cy="783382"/>
      </dsp:txXfrm>
    </dsp:sp>
    <dsp:sp modelId="{FEB215BD-020F-D944-90FB-E5E6F7AF284B}">
      <dsp:nvSpPr>
        <dsp:cNvPr id="0" name=""/>
        <dsp:cNvSpPr/>
      </dsp:nvSpPr>
      <dsp:spPr>
        <a:xfrm>
          <a:off x="0" y="2030944"/>
          <a:ext cx="4726201" cy="868140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k-SELECT problem</a:t>
          </a:r>
        </a:p>
      </dsp:txBody>
      <dsp:txXfrm>
        <a:off x="42379" y="2073323"/>
        <a:ext cx="4641443" cy="783382"/>
      </dsp:txXfrm>
    </dsp:sp>
    <dsp:sp modelId="{DA762869-6E23-9641-9BED-3DC5A1004954}">
      <dsp:nvSpPr>
        <dsp:cNvPr id="0" name=""/>
        <dsp:cNvSpPr/>
      </dsp:nvSpPr>
      <dsp:spPr>
        <a:xfrm>
          <a:off x="0" y="2979724"/>
          <a:ext cx="4726201" cy="868140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D-Select (</a:t>
          </a:r>
          <a:r>
            <a:rPr lang="en-US" sz="2800" kern="1200" dirty="0" err="1"/>
            <a:t>确定性算法</a:t>
          </a:r>
          <a:r>
            <a:rPr lang="en-US" sz="2800" kern="1200" dirty="0"/>
            <a:t>)</a:t>
          </a:r>
        </a:p>
      </dsp:txBody>
      <dsp:txXfrm>
        <a:off x="42379" y="3022103"/>
        <a:ext cx="4641443" cy="783382"/>
      </dsp:txXfrm>
    </dsp:sp>
    <dsp:sp modelId="{B6F6B6C0-22AC-314B-B81C-6C8DF333568B}">
      <dsp:nvSpPr>
        <dsp:cNvPr id="0" name=""/>
        <dsp:cNvSpPr/>
      </dsp:nvSpPr>
      <dsp:spPr>
        <a:xfrm>
          <a:off x="0" y="3928504"/>
          <a:ext cx="4726201" cy="86814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R-Select,</a:t>
          </a:r>
          <a:r>
            <a:rPr lang="zh-CN" altLang="en-US" sz="2800" kern="1200" dirty="0"/>
            <a:t> </a:t>
          </a:r>
          <a:r>
            <a:rPr lang="en-US" sz="2800" kern="1200" dirty="0" err="1"/>
            <a:t>Q</a:t>
          </a:r>
          <a:r>
            <a:rPr lang="en-US" altLang="zh-CN" sz="2800" kern="1200" dirty="0" err="1"/>
            <a:t>uickSort</a:t>
          </a:r>
          <a:r>
            <a:rPr lang="en-US" altLang="zh-CN" sz="2800" kern="1200" dirty="0"/>
            <a:t>(</a:t>
          </a:r>
          <a:r>
            <a:rPr lang="en-US" sz="2800" kern="1200" dirty="0" err="1"/>
            <a:t>随机算法</a:t>
          </a:r>
          <a:r>
            <a:rPr lang="en-US" altLang="zh-CN" sz="2800" kern="1200" dirty="0"/>
            <a:t>)</a:t>
          </a:r>
          <a:endParaRPr lang="en-US" sz="2800" kern="1200" dirty="0"/>
        </a:p>
      </dsp:txBody>
      <dsp:txXfrm>
        <a:off x="42379" y="3970883"/>
        <a:ext cx="4641443" cy="7833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D13C4-A1C1-8B43-B62D-5A0E7BABF33C}">
      <dsp:nvSpPr>
        <dsp:cNvPr id="0" name=""/>
        <dsp:cNvSpPr/>
      </dsp:nvSpPr>
      <dsp:spPr>
        <a:xfrm>
          <a:off x="0" y="816844"/>
          <a:ext cx="5438558" cy="992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u="sng" kern="1200" dirty="0" err="1"/>
            <a:t>复习主定理和替换法</a:t>
          </a:r>
          <a:endParaRPr lang="en-US" sz="3200" kern="1200" dirty="0"/>
        </a:p>
      </dsp:txBody>
      <dsp:txXfrm>
        <a:off x="48433" y="865277"/>
        <a:ext cx="5341692" cy="895294"/>
      </dsp:txXfrm>
    </dsp:sp>
    <dsp:sp modelId="{FEB215BD-020F-D944-90FB-E5E6F7AF284B}">
      <dsp:nvSpPr>
        <dsp:cNvPr id="0" name=""/>
        <dsp:cNvSpPr/>
      </dsp:nvSpPr>
      <dsp:spPr>
        <a:xfrm>
          <a:off x="0" y="1901164"/>
          <a:ext cx="5438558" cy="992160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k-SELECT problem</a:t>
          </a:r>
        </a:p>
      </dsp:txBody>
      <dsp:txXfrm>
        <a:off x="48433" y="1949597"/>
        <a:ext cx="5341692" cy="895294"/>
      </dsp:txXfrm>
    </dsp:sp>
    <dsp:sp modelId="{DA762869-6E23-9641-9BED-3DC5A1004954}">
      <dsp:nvSpPr>
        <dsp:cNvPr id="0" name=""/>
        <dsp:cNvSpPr/>
      </dsp:nvSpPr>
      <dsp:spPr>
        <a:xfrm>
          <a:off x="0" y="2985484"/>
          <a:ext cx="5438558" cy="992160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D-Select (</a:t>
          </a:r>
          <a:r>
            <a:rPr lang="en-US" sz="3200" kern="1200" dirty="0" err="1"/>
            <a:t>确定性算法</a:t>
          </a:r>
          <a:r>
            <a:rPr lang="en-US" sz="3200" kern="1200" dirty="0"/>
            <a:t>)</a:t>
          </a:r>
        </a:p>
      </dsp:txBody>
      <dsp:txXfrm>
        <a:off x="48433" y="3033917"/>
        <a:ext cx="5341692" cy="895294"/>
      </dsp:txXfrm>
    </dsp:sp>
    <dsp:sp modelId="{B6F6B6C0-22AC-314B-B81C-6C8DF333568B}">
      <dsp:nvSpPr>
        <dsp:cNvPr id="0" name=""/>
        <dsp:cNvSpPr/>
      </dsp:nvSpPr>
      <dsp:spPr>
        <a:xfrm>
          <a:off x="0" y="4069804"/>
          <a:ext cx="5438558" cy="99216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R-Select,</a:t>
          </a:r>
          <a:r>
            <a:rPr lang="zh-CN" altLang="en-US" sz="3200" kern="1200" dirty="0"/>
            <a:t> </a:t>
          </a:r>
          <a:r>
            <a:rPr lang="en-US" sz="3200" kern="1200" dirty="0" err="1"/>
            <a:t>Q</a:t>
          </a:r>
          <a:r>
            <a:rPr lang="en-US" altLang="zh-CN" sz="3200" kern="1200" dirty="0" err="1"/>
            <a:t>uickSort</a:t>
          </a:r>
          <a:r>
            <a:rPr lang="en-US" altLang="zh-CN" sz="3200" kern="1200" dirty="0"/>
            <a:t>(</a:t>
          </a:r>
          <a:r>
            <a:rPr lang="en-US" sz="3200" kern="1200" dirty="0" err="1"/>
            <a:t>随机算法</a:t>
          </a:r>
          <a:r>
            <a:rPr lang="en-US" altLang="zh-CN" sz="3200" kern="1200" dirty="0"/>
            <a:t>)</a:t>
          </a:r>
          <a:endParaRPr lang="en-US" sz="3200" kern="1200" dirty="0"/>
        </a:p>
      </dsp:txBody>
      <dsp:txXfrm>
        <a:off x="48433" y="4118237"/>
        <a:ext cx="5341692" cy="895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5B9F3-2D21-B144-A225-5DB7FC88CEEC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D5547-E652-B649-82B2-BAF1F5D5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41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16D6-B238-FF4C-8459-96930AAE9864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9A8F-2F57-E949-97AA-E3E64E5D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69A8F-2F57-E949-97AA-E3E64E5D01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99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69A8F-2F57-E949-97AA-E3E64E5D016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9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5FBC9-798C-DD43-A0C1-6B1822D1C07B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227F7-3C4A-BC42-BEBF-A770198DA174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6E0C-1DB4-4F4C-AA28-5A9DFFB934CA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B982-0856-ED43-A5C9-0FA9DD744AA3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5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935AA-04AA-C34F-A501-1B9871694477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32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1DA1-EBE8-E044-8C1C-B192695B9DEE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4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0DF0-1ECD-814D-9DE4-BCEE0E6E6D2A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93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B5A2-BC5B-984C-A266-CFF6D0424768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67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E4AF-0E70-BC4E-B221-1190CB6788B0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70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D149-A8C5-0043-A860-14A7F20D7010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03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D366F-5E03-AD44-BE8F-61F90F66A1EE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B454-97F0-0B40-9696-033971A5C3B2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ECF3-A170-D74F-852E-5810C5D01AE8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40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0496-39CE-E64D-A41D-AFDF7D9FE244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18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F6B8-8BBB-CD4F-8473-A6CE8233792E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4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E8AC-EE19-B84E-A4B1-61DBCD65CB1E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8709-0A35-2842-8E3B-B8D55A48481A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F7B0-0CDA-674E-A6ED-A24956037116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7C18-FB43-714A-8CE3-3A16546B6766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B9FD-D105-534B-BE3E-FFD72D191B83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02BC3-BE8D-4446-B923-9A841DCC97CD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3D2-9BBB-B149-8C4C-A46E05B56333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928E4-252F-924E-9686-5D4F82D1EFDB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57CE7-4138-1740-A5C3-3C98547D81D1}" type="datetime1">
              <a:rPr lang="zh-CN" altLang="en-US" smtClean="0"/>
              <a:t>2024/4/8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2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3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re un livre et boire un café sur la table">
            <a:extLst>
              <a:ext uri="{FF2B5EF4-FFF2-40B4-BE49-F238E27FC236}">
                <a16:creationId xmlns:a16="http://schemas.microsoft.com/office/drawing/2014/main" id="{02B32AC7-4270-445A-969D-61488C2DB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6261" r="4738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011131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rgbClr val="FFFFFF"/>
                </a:solidFill>
              </a:rPr>
              <a:t>第三讲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2210" y="3428999"/>
            <a:ext cx="6858000" cy="2306639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</a:rPr>
              <a:t>不对称分治递归渐进时间复杂度分析</a:t>
            </a:r>
            <a:endParaRPr lang="en-US" altLang="zh-CN" sz="3200" dirty="0">
              <a:solidFill>
                <a:srgbClr val="FFFFFF"/>
              </a:solidFill>
            </a:endParaRPr>
          </a:p>
          <a:p>
            <a:r>
              <a:rPr lang="zh-CN" altLang="en-US" sz="3200" dirty="0">
                <a:solidFill>
                  <a:srgbClr val="FFFFFF"/>
                </a:solidFill>
              </a:rPr>
              <a:t>随机算法期望时间复杂度分析</a:t>
            </a:r>
            <a:endParaRPr lang="en-US" altLang="zh-CN" sz="3200" dirty="0">
              <a:solidFill>
                <a:srgbClr val="FFFFFF"/>
              </a:solidFill>
            </a:endParaRPr>
          </a:p>
          <a:p>
            <a:r>
              <a:rPr lang="en-US" altLang="zh-CN" sz="3200" dirty="0">
                <a:solidFill>
                  <a:srgbClr val="FFFFFF"/>
                </a:solidFill>
              </a:rPr>
              <a:t>D-</a:t>
            </a:r>
            <a:r>
              <a:rPr lang="en-US" altLang="zh-CN" sz="3200" dirty="0" err="1">
                <a:solidFill>
                  <a:srgbClr val="FFFFFF"/>
                </a:solidFill>
              </a:rPr>
              <a:t>Select,R</a:t>
            </a:r>
            <a:r>
              <a:rPr lang="en-US" altLang="zh-CN" sz="3200" dirty="0">
                <a:solidFill>
                  <a:srgbClr val="FFFFFF"/>
                </a:solidFill>
              </a:rPr>
              <a:t>-Select</a:t>
            </a:r>
          </a:p>
          <a:p>
            <a:r>
              <a:rPr lang="en-US" altLang="zh-CN" sz="3200" dirty="0" err="1">
                <a:solidFill>
                  <a:srgbClr val="FFFFFF"/>
                </a:solidFill>
              </a:rPr>
              <a:t>QuickSort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B2591D-6463-EE46-8F29-BE4149E6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56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215" y="1707975"/>
            <a:ext cx="5040183" cy="705201"/>
            <a:chOff x="1573619" y="3296093"/>
            <a:chExt cx="5040183" cy="705201"/>
          </a:xfrm>
        </p:grpSpPr>
        <p:sp>
          <p:nvSpPr>
            <p:cNvPr id="7" name="Rectangle 6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14384" y="171828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058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1844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707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95731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25650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C91860-36A7-8C4F-8C7A-2F38E7D4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39 L 0.32952 0.52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2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2.96296E-6 L 0.33698 0.527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2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39 L -0.39184 0.549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5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996 L -0.46475 0.54931 " pathEditMode="relative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1181 L -0.45365 0.551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3" y="2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39 L -0.43247 0.549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32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23" grpId="0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3254" y="170797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96567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01768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81352" y="537718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3622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91100" y="53771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3668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595155-0F8A-FE4A-A9F0-F69666D8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44" y="365126"/>
            <a:ext cx="7886700" cy="603630"/>
          </a:xfrm>
        </p:spPr>
        <p:txBody>
          <a:bodyPr>
            <a:normAutofit fontScale="90000"/>
          </a:bodyPr>
          <a:lstStyle/>
          <a:p>
            <a:r>
              <a:rPr lang="en-US" dirty="0"/>
              <a:t>Idea continued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89943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24766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1259" y="234181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6694" y="13380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96460" y="2341817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7246" y="233973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40223" y="2339739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riangle 18"/>
          <p:cNvSpPr/>
          <p:nvPr/>
        </p:nvSpPr>
        <p:spPr>
          <a:xfrm>
            <a:off x="4386178" y="2078189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46694" y="2339739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7423" y="3044940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35100" y="304493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6966" y="886149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501" y="3971499"/>
            <a:ext cx="6741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= 5 = </a:t>
            </a:r>
            <a:r>
              <a:rPr lang="en-US" sz="2400" dirty="0" err="1">
                <a:solidFill>
                  <a:schemeClr val="accent4"/>
                </a:solidFill>
              </a:rPr>
              <a:t>len</a:t>
            </a:r>
            <a:r>
              <a:rPr lang="en-US" sz="2400" dirty="0">
                <a:solidFill>
                  <a:schemeClr val="accent4"/>
                </a:solidFill>
              </a:rPr>
              <a:t>(L) + 1: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A[pivot]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&lt; 5: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SELECT(L, k)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&gt; 5: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SELECT(R, k </a:t>
            </a:r>
            <a:r>
              <a:rPr lang="mr-IN" sz="2400" dirty="0">
                <a:solidFill>
                  <a:schemeClr val="accent4"/>
                </a:solidFill>
              </a:rPr>
              <a:t>–</a:t>
            </a:r>
            <a:r>
              <a:rPr lang="en-US" sz="2400" dirty="0">
                <a:solidFill>
                  <a:schemeClr val="accent4"/>
                </a:solidFill>
              </a:rPr>
              <a:t> 5)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14196" y="4640051"/>
            <a:ext cx="27020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CF6E6C"/>
                </a:solidFill>
              </a:rPr>
              <a:t>This suggests a recursive algorithm</a:t>
            </a:r>
          </a:p>
          <a:p>
            <a:pPr algn="r"/>
            <a:endParaRPr lang="en-US" dirty="0">
              <a:solidFill>
                <a:srgbClr val="CF6E6C"/>
              </a:solidFill>
            </a:endParaRPr>
          </a:p>
          <a:p>
            <a:pPr algn="r"/>
            <a:r>
              <a:rPr lang="en-US" dirty="0">
                <a:solidFill>
                  <a:srgbClr val="CF6E6C"/>
                </a:solidFill>
              </a:rPr>
              <a:t>(still need to figure out how to pick the pivot</a:t>
            </a:r>
            <a:r>
              <a:rPr lang="mr-IN" dirty="0">
                <a:solidFill>
                  <a:srgbClr val="CF6E6C"/>
                </a:solidFill>
              </a:rPr>
              <a:t>…</a:t>
            </a:r>
            <a:r>
              <a:rPr lang="en-US" dirty="0">
                <a:solidFill>
                  <a:srgbClr val="CF6E6C"/>
                </a:solidFill>
              </a:rPr>
              <a:t>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96645E-46E9-AF4E-8D5E-BFFF7A03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8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bldLvl="2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191" y="259163"/>
            <a:ext cx="5320145" cy="1598915"/>
          </a:xfrm>
          <a:ln>
            <a:solidFill>
              <a:srgbClr val="0066FF"/>
            </a:solidFill>
          </a:ln>
        </p:spPr>
        <p:txBody>
          <a:bodyPr anchor="ctr">
            <a:normAutofit/>
          </a:bodyPr>
          <a:lstStyle/>
          <a:p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(A)</a:t>
            </a:r>
            <a:r>
              <a:rPr lang="en-US" sz="2000" dirty="0">
                <a:ea typeface="Courier" charset="0"/>
                <a:cs typeface="Courier" charset="0"/>
              </a:rPr>
              <a:t>returns some pivot for us.</a:t>
            </a:r>
          </a:p>
          <a:p>
            <a:pPr lvl="1"/>
            <a:r>
              <a:rPr lang="en-US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How?? We’ll see later</a:t>
            </a:r>
            <a:r>
              <a:rPr lang="mr-IN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…</a:t>
            </a:r>
            <a:endParaRPr lang="en-US" sz="1800" dirty="0">
              <a:solidFill>
                <a:srgbClr val="FF7400"/>
              </a:solidFill>
              <a:ea typeface="Courier" charset="0"/>
              <a:cs typeface="Courier" charset="0"/>
            </a:endParaRP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A,p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000" dirty="0">
                <a:ea typeface="Courier" charset="0"/>
                <a:cs typeface="Courier" charset="0"/>
              </a:rPr>
              <a:t> splits up A into L, A[p], R. </a:t>
            </a:r>
          </a:p>
          <a:p>
            <a:pPr lvl="1"/>
            <a:r>
              <a:rPr lang="en-US" sz="1800" dirty="0">
                <a:solidFill>
                  <a:srgbClr val="0066FF"/>
                </a:solidFill>
                <a:ea typeface="Courier" charset="0"/>
                <a:cs typeface="Courier" charset="0"/>
              </a:rPr>
              <a:t>See Lecture 4 Python notebook for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len</a:t>
            </a:r>
            <a:r>
              <a:rPr lang="en-US" sz="2400" b="1" dirty="0">
                <a:solidFill>
                  <a:srgbClr val="00B050"/>
                </a:solidFill>
              </a:rPr>
              <a:t>(L) </a:t>
            </a:r>
            <a:r>
              <a:rPr lang="mr-IN" sz="2400" b="1" dirty="0">
                <a:solidFill>
                  <a:srgbClr val="00B050"/>
                </a:solidFill>
              </a:rPr>
              <a:t>–</a:t>
            </a:r>
            <a:r>
              <a:rPr lang="en-US" sz="2400" b="1" dirty="0">
                <a:solidFill>
                  <a:srgbClr val="00B050"/>
                </a:solidFill>
              </a:rPr>
              <a:t> 1</a:t>
            </a:r>
            <a:r>
              <a:rPr lang="en-US" sz="2400" dirty="0">
                <a:solidFill>
                  <a:srgbClr val="0066FF"/>
                </a:solidFill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FFF5B6-B9B2-7D49-8F64-BC44A77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Check out the Python notebook for Lecture 4, which implements this with a bunch of different pivot-selection methods.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Seems to work!</a:t>
            </a:r>
          </a:p>
          <a:p>
            <a:pPr lvl="1"/>
            <a:endParaRPr lang="en-US" dirty="0"/>
          </a:p>
          <a:p>
            <a:r>
              <a:rPr lang="en-US" dirty="0"/>
              <a:t>Check out the lecture notes for a rigorous proof based on induction that this works, with any pivot-choosing mechanism.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provably works!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Also, this is a good example of proving that a recursive algorithm is correct.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254A1-8923-4D42-A56B-D4B581E212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980" y="79534"/>
            <a:ext cx="1582020" cy="1611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122501-2314-BF44-9429-A76FC614328A}"/>
              </a:ext>
            </a:extLst>
          </p:cNvPr>
          <p:cNvSpPr txBox="1"/>
          <p:nvPr/>
        </p:nvSpPr>
        <p:spPr>
          <a:xfrm>
            <a:off x="5775766" y="146925"/>
            <a:ext cx="2315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Convince yourself that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1600" dirty="0">
                <a:solidFill>
                  <a:srgbClr val="7030A0"/>
                </a:solidFill>
                <a:ea typeface="Courier" charset="0"/>
                <a:cs typeface="Courier" charset="0"/>
              </a:rPr>
              <a:t> is correct!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5B88F7-AAE6-A242-9051-2F7496FD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4BEB9-663D-4542-B0FA-B06FDA10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1611"/>
          </a:xfrm>
        </p:spPr>
        <p:txBody>
          <a:bodyPr/>
          <a:lstStyle/>
          <a:p>
            <a:r>
              <a:rPr lang="en-US" dirty="0" err="1"/>
              <a:t>证明</a:t>
            </a:r>
            <a:r>
              <a:rPr lang="en-US" altLang="zh-CN" dirty="0" err="1"/>
              <a:t>Select</a:t>
            </a:r>
            <a:r>
              <a:rPr lang="en-US" altLang="zh-CN" dirty="0"/>
              <a:t>(</a:t>
            </a:r>
            <a:r>
              <a:rPr lang="en-US" altLang="zh-CN" dirty="0" err="1"/>
              <a:t>A,k</a:t>
            </a:r>
            <a:r>
              <a:rPr lang="en-US" altLang="zh-CN" dirty="0"/>
              <a:t>)</a:t>
            </a:r>
            <a:r>
              <a:rPr lang="zh-CN" altLang="en-US" dirty="0"/>
              <a:t>是正确的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CF624-2D40-D84A-98C3-8E81AD1AA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6737"/>
            <a:ext cx="7886700" cy="4800226"/>
          </a:xfrm>
        </p:spPr>
        <p:txBody>
          <a:bodyPr>
            <a:normAutofit fontScale="92500" lnSpcReduction="10000"/>
          </a:bodyPr>
          <a:lstStyle/>
          <a:p>
            <a:r>
              <a:rPr lang="fr-FR" altLang="zh-CN" b="1" dirty="0"/>
              <a:t>Base Case (n = 1)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k=1,</a:t>
            </a:r>
            <a:r>
              <a:rPr lang="zh-CN" altLang="en-US" dirty="0"/>
              <a:t> </a:t>
            </a:r>
            <a:r>
              <a:rPr lang="en-US" altLang="zh-CN" dirty="0"/>
              <a:t>Select(</a:t>
            </a:r>
            <a:r>
              <a:rPr lang="en-US" altLang="zh-CN" dirty="0" err="1"/>
              <a:t>A,k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A[0]</a:t>
            </a:r>
            <a:r>
              <a:rPr lang="zh-CN" altLang="en-US" dirty="0"/>
              <a:t>，正确</a:t>
            </a:r>
            <a:endParaRPr lang="en-US" altLang="zh-CN" dirty="0"/>
          </a:p>
          <a:p>
            <a:r>
              <a:rPr lang="fr-FR" altLang="zh-CN" b="1" dirty="0"/>
              <a:t>Inductive </a:t>
            </a:r>
            <a:r>
              <a:rPr lang="fr-FR" altLang="zh-CN" b="1" dirty="0" err="1"/>
              <a:t>Step</a:t>
            </a:r>
            <a:r>
              <a:rPr lang="fr-FR" altLang="zh-CN" dirty="0"/>
              <a:t>. Let i ≥ 2, and suppose </a:t>
            </a:r>
            <a:r>
              <a:rPr lang="fr-FR" altLang="zh-CN" dirty="0" err="1"/>
              <a:t>that</a:t>
            </a:r>
            <a:r>
              <a:rPr lang="fr-FR" altLang="zh-CN" dirty="0"/>
              <a:t> the inductive </a:t>
            </a:r>
            <a:r>
              <a:rPr lang="fr-FR" altLang="zh-CN" dirty="0" err="1"/>
              <a:t>hypothesis</a:t>
            </a:r>
            <a:r>
              <a:rPr lang="fr-FR" altLang="zh-CN" dirty="0"/>
              <a:t> </a:t>
            </a:r>
            <a:r>
              <a:rPr lang="fr-FR" altLang="zh-CN" dirty="0" err="1">
                <a:solidFill>
                  <a:srgbClr val="00B050"/>
                </a:solidFill>
              </a:rPr>
              <a:t>holds</a:t>
            </a:r>
            <a:r>
              <a:rPr lang="fr-FR" altLang="zh-CN" dirty="0">
                <a:solidFill>
                  <a:srgbClr val="00B050"/>
                </a:solidFill>
              </a:rPr>
              <a:t> for all n </a:t>
            </a:r>
            <a:r>
              <a:rPr lang="fr-FR" altLang="zh-CN" dirty="0" err="1">
                <a:solidFill>
                  <a:srgbClr val="00B050"/>
                </a:solidFill>
              </a:rPr>
              <a:t>with</a:t>
            </a:r>
            <a:r>
              <a:rPr lang="fr-FR" altLang="zh-CN" dirty="0">
                <a:solidFill>
                  <a:srgbClr val="00B050"/>
                </a:solidFill>
              </a:rPr>
              <a:t> 1≤n&lt;i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fr-FR" altLang="zh-CN" dirty="0"/>
              <a:t>Select(</a:t>
            </a:r>
            <a:r>
              <a:rPr lang="fr-FR" altLang="zh-CN" dirty="0" err="1"/>
              <a:t>A,k</a:t>
            </a:r>
            <a:r>
              <a:rPr lang="fr-FR" altLang="zh-CN" dirty="0"/>
              <a:t>) </a:t>
            </a:r>
            <a:r>
              <a:rPr lang="fr-FR" altLang="zh-CN" dirty="0" err="1"/>
              <a:t>returns</a:t>
            </a:r>
            <a:r>
              <a:rPr lang="fr-FR" altLang="zh-CN" dirty="0"/>
              <a:t> the k-th </a:t>
            </a:r>
            <a:r>
              <a:rPr lang="fr-FR" altLang="zh-CN" dirty="0" err="1"/>
              <a:t>smallest</a:t>
            </a:r>
            <a:r>
              <a:rPr lang="fr-FR" altLang="zh-CN" dirty="0"/>
              <a:t> </a:t>
            </a:r>
            <a:r>
              <a:rPr lang="fr-FR" altLang="zh-CN" dirty="0" err="1"/>
              <a:t>element</a:t>
            </a:r>
            <a:r>
              <a:rPr lang="fr-FR" altLang="zh-CN" dirty="0"/>
              <a:t> of A</a:t>
            </a:r>
          </a:p>
          <a:p>
            <a:r>
              <a:rPr lang="fr-FR" altLang="zh-CN" b="1" dirty="0"/>
              <a:t>Our</a:t>
            </a:r>
            <a:r>
              <a:rPr lang="zh-CN" altLang="en-US" b="1" dirty="0"/>
              <a:t> </a:t>
            </a:r>
            <a:r>
              <a:rPr lang="fr-FR" altLang="zh-CN" b="1" dirty="0"/>
              <a:t>goal</a:t>
            </a:r>
            <a:r>
              <a:rPr lang="zh-CN" altLang="en-US" b="1" dirty="0"/>
              <a:t> </a:t>
            </a:r>
            <a:r>
              <a:rPr lang="fr-FR" altLang="zh-CN" b="1" dirty="0" err="1"/>
              <a:t>is</a:t>
            </a:r>
            <a:r>
              <a:rPr lang="zh-CN" altLang="en-US" b="1" dirty="0"/>
              <a:t> </a:t>
            </a:r>
            <a:r>
              <a:rPr lang="fr-FR" altLang="zh-CN" b="1" dirty="0"/>
              <a:t>to</a:t>
            </a:r>
            <a:r>
              <a:rPr lang="zh-CN" altLang="en-US" b="1" dirty="0"/>
              <a:t> </a:t>
            </a:r>
            <a:r>
              <a:rPr lang="fr-FR" altLang="zh-CN" b="1" dirty="0"/>
              <a:t>show</a:t>
            </a:r>
            <a:r>
              <a:rPr lang="zh-CN" altLang="en-US" b="1" dirty="0"/>
              <a:t> </a:t>
            </a:r>
            <a:r>
              <a:rPr lang="fr-FR" altLang="zh-CN" b="1" dirty="0" err="1"/>
              <a:t>that</a:t>
            </a:r>
            <a:r>
              <a:rPr lang="zh-CN" altLang="en-US" b="1" dirty="0"/>
              <a:t> </a:t>
            </a:r>
            <a:r>
              <a:rPr lang="fr-FR" altLang="zh-CN" b="1" dirty="0" err="1"/>
              <a:t>it</a:t>
            </a:r>
            <a:r>
              <a:rPr lang="zh-CN" altLang="en-US" b="1" dirty="0"/>
              <a:t> </a:t>
            </a:r>
            <a:r>
              <a:rPr lang="fr-FR" altLang="zh-CN" b="1" dirty="0" err="1"/>
              <a:t>holds</a:t>
            </a:r>
            <a:r>
              <a:rPr lang="zh-CN" altLang="en-US" b="1" dirty="0"/>
              <a:t> </a:t>
            </a:r>
            <a:r>
              <a:rPr lang="fr-FR" altLang="zh-CN" b="1" dirty="0"/>
              <a:t>for</a:t>
            </a:r>
            <a:r>
              <a:rPr lang="zh-CN" altLang="en-US" b="1" dirty="0"/>
              <a:t> </a:t>
            </a:r>
            <a:r>
              <a:rPr lang="fr-FR" altLang="zh-CN" b="1" dirty="0"/>
              <a:t>n=i</a:t>
            </a:r>
            <a:r>
              <a:rPr lang="en-US" altLang="zh-CN" b="1" dirty="0"/>
              <a:t>.</a:t>
            </a:r>
          </a:p>
          <a:p>
            <a:r>
              <a:rPr lang="en-US" altLang="zh-CN" b="1" dirty="0"/>
              <a:t>Suppose</a:t>
            </a:r>
            <a:r>
              <a:rPr lang="zh-CN" altLang="en-US" b="1" dirty="0"/>
              <a:t>  </a:t>
            </a:r>
            <a:r>
              <a:rPr lang="en-US" altLang="zh-CN" b="1" dirty="0"/>
              <a:t>k&lt;</a:t>
            </a:r>
            <a:r>
              <a:rPr lang="fr-FR" altLang="zh-CN" b="1" dirty="0"/>
              <a:t> 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pivot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partitioned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fr-FR" altLang="zh-CN" dirty="0"/>
              <a:t>A</a:t>
            </a:r>
            <a:r>
              <a:rPr lang="fr-FR" altLang="zh-CN" baseline="-25000" dirty="0"/>
              <a:t>&lt;</a:t>
            </a:r>
            <a:r>
              <a:rPr lang="fr-FR" altLang="zh-CN" dirty="0"/>
              <a:t>, A</a:t>
            </a:r>
            <a:r>
              <a:rPr lang="fr-FR" altLang="zh-CN" baseline="-25000" dirty="0"/>
              <a:t>&gt;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fr-FR" altLang="zh-CN" dirty="0"/>
          </a:p>
          <a:p>
            <a:pPr lvl="1"/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k-smallest.</a:t>
            </a:r>
          </a:p>
          <a:p>
            <a:pPr lvl="1"/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fr-FR" altLang="zh-CN" dirty="0"/>
              <a:t>A</a:t>
            </a:r>
            <a:r>
              <a:rPr lang="fr-FR" altLang="zh-CN" baseline="-25000" dirty="0"/>
              <a:t>&lt;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k,</a:t>
            </a:r>
            <a:r>
              <a:rPr lang="zh-CN" altLang="en-US" dirty="0"/>
              <a:t> </a:t>
            </a:r>
            <a:r>
              <a:rPr lang="fr-FR" altLang="zh-CN" dirty="0"/>
              <a:t>Select(A</a:t>
            </a:r>
            <a:r>
              <a:rPr lang="fr-FR" altLang="zh-CN" baseline="-25000" dirty="0"/>
              <a:t>&lt;</a:t>
            </a:r>
            <a:r>
              <a:rPr lang="fr-FR" altLang="zh-CN" dirty="0"/>
              <a:t>,k)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hypothesis.</a:t>
            </a:r>
          </a:p>
          <a:p>
            <a:pPr lvl="1"/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 </a:t>
            </a:r>
            <a:r>
              <a:rPr lang="en-US" altLang="zh-CN" dirty="0"/>
              <a:t>|</a:t>
            </a:r>
            <a:r>
              <a:rPr lang="fr-FR" altLang="zh-CN" dirty="0"/>
              <a:t>A</a:t>
            </a:r>
            <a:r>
              <a:rPr lang="fr-FR" altLang="zh-CN" baseline="-25000" dirty="0"/>
              <a:t>&lt;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k,</a:t>
            </a:r>
            <a:r>
              <a:rPr lang="zh-CN" altLang="en-US" dirty="0"/>
              <a:t> </a:t>
            </a:r>
            <a:r>
              <a:rPr lang="fr-FR" altLang="zh-CN" dirty="0"/>
              <a:t>Select(A</a:t>
            </a:r>
            <a:r>
              <a:rPr lang="fr-FR" altLang="zh-CN" baseline="-25000" dirty="0"/>
              <a:t> &gt;</a:t>
            </a:r>
            <a:r>
              <a:rPr lang="fr-FR" altLang="zh-CN" dirty="0"/>
              <a:t>,k</a:t>
            </a:r>
            <a:r>
              <a:rPr lang="en-US" altLang="zh-CN" dirty="0"/>
              <a:t>- |</a:t>
            </a:r>
            <a:r>
              <a:rPr lang="fr-FR" altLang="zh-CN" dirty="0"/>
              <a:t>A</a:t>
            </a:r>
            <a:r>
              <a:rPr lang="fr-FR" altLang="zh-CN" baseline="-25000" dirty="0"/>
              <a:t>&lt;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-1</a:t>
            </a:r>
            <a:r>
              <a:rPr lang="fr-FR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hypothesis.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Conclusion:</a:t>
            </a:r>
            <a:r>
              <a:rPr lang="zh-CN" altLang="en-US" b="1" dirty="0"/>
              <a:t> </a:t>
            </a:r>
            <a:r>
              <a:rPr lang="fr-FR" altLang="zh-CN" dirty="0"/>
              <a:t>the inductive </a:t>
            </a:r>
            <a:r>
              <a:rPr lang="fr-FR" altLang="zh-CN" dirty="0" err="1"/>
              <a:t>hypothesis</a:t>
            </a:r>
            <a:r>
              <a:rPr lang="fr-FR" altLang="zh-CN" dirty="0"/>
              <a:t> </a:t>
            </a:r>
            <a:r>
              <a:rPr lang="fr-FR" altLang="zh-CN" dirty="0" err="1"/>
              <a:t>holds</a:t>
            </a:r>
            <a:r>
              <a:rPr lang="fr-FR" altLang="zh-CN" dirty="0"/>
              <a:t> for all n ≥ 1</a:t>
            </a:r>
          </a:p>
          <a:p>
            <a:endParaRPr lang="en-US" altLang="zh-CN" dirty="0"/>
          </a:p>
          <a:p>
            <a:pPr lvl="1"/>
            <a:endParaRPr lang="fr-FR" altLang="zh-CN" dirty="0"/>
          </a:p>
          <a:p>
            <a:endParaRPr lang="en-US" altLang="zh-CN" dirty="0"/>
          </a:p>
          <a:p>
            <a:endParaRPr lang="fr-FR" altLang="zh-CN" dirty="0"/>
          </a:p>
          <a:p>
            <a:endParaRPr lang="fr-FR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7E38F1-8ECE-5D48-B787-0617B3BE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26" y="289241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is the running time?</a:t>
            </a:r>
            <a:br>
              <a:rPr lang="en-US" dirty="0"/>
            </a:br>
            <a:r>
              <a:rPr lang="en-US" sz="2400" dirty="0"/>
              <a:t>Assuming we pick the pivot in time O(n)…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𝐥</m:t>
                                  </m:r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1" i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𝐥𝐞𝐧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1" i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What are </a:t>
                </a:r>
                <a:r>
                  <a:rPr lang="en-US" sz="2400" b="1" dirty="0" err="1">
                    <a:solidFill>
                      <a:schemeClr val="accent4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4"/>
                    </a:solidFill>
                  </a:rPr>
                  <a:t>(L)</a:t>
                </a:r>
                <a:r>
                  <a:rPr lang="en-US" sz="2400" dirty="0"/>
                  <a:t> and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(R)</a:t>
                </a:r>
                <a:r>
                  <a:rPr lang="en-US" sz="2400" dirty="0"/>
                  <a:t>?</a:t>
                </a:r>
              </a:p>
              <a:p>
                <a:r>
                  <a:rPr lang="en-US" sz="2400" dirty="0"/>
                  <a:t>That depends on how we pick the pivot</a:t>
                </a:r>
                <a:r>
                  <a:rPr lang="mr-IN" sz="2400" dirty="0"/>
                  <a:t>…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  <a:blipFill>
                <a:blip r:embed="rId2"/>
                <a:stretch>
                  <a:fillRect l="-965" t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A043CE-F2CE-7E47-976F-E9FE44F2CC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076" y="5119678"/>
            <a:ext cx="3991231" cy="1487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FC68B-9C62-D541-9EB1-D30E521301C1}"/>
              </a:ext>
            </a:extLst>
          </p:cNvPr>
          <p:cNvSpPr/>
          <p:nvPr/>
        </p:nvSpPr>
        <p:spPr>
          <a:xfrm>
            <a:off x="4273872" y="46153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/>
              <a:t>What would be a “good” pivot?</a:t>
            </a:r>
          </a:p>
          <a:p>
            <a:pPr lvl="1"/>
            <a:r>
              <a:rPr lang="en-US" sz="2000" dirty="0"/>
              <a:t>What would be a “bad” pivot?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FC977-B979-1C44-A759-4F0A8E7C57D5}"/>
              </a:ext>
            </a:extLst>
          </p:cNvPr>
          <p:cNvSpPr txBox="1"/>
          <p:nvPr/>
        </p:nvSpPr>
        <p:spPr>
          <a:xfrm>
            <a:off x="5080857" y="6317535"/>
            <a:ext cx="334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Think-Share Terrapins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F9C42-1617-FF45-8A84-C40D9BE635F7}"/>
              </a:ext>
            </a:extLst>
          </p:cNvPr>
          <p:cNvSpPr txBox="1"/>
          <p:nvPr/>
        </p:nvSpPr>
        <p:spPr>
          <a:xfrm>
            <a:off x="10713" y="6119336"/>
            <a:ext cx="4165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7400"/>
                </a:solidFill>
              </a:rPr>
              <a:t>The best way would be to always pick the pivot so that </a:t>
            </a:r>
            <a:r>
              <a:rPr lang="en-US" sz="1400" dirty="0" err="1">
                <a:solidFill>
                  <a:srgbClr val="FF7400"/>
                </a:solidFill>
              </a:rPr>
              <a:t>len</a:t>
            </a:r>
            <a:r>
              <a:rPr lang="en-US" sz="1400" dirty="0">
                <a:solidFill>
                  <a:srgbClr val="FF7400"/>
                </a:solidFill>
              </a:rPr>
              <a:t>(L) = k-1.  But say we don’t have control over k, just over how we pick the pivot.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BE17CA-1E1D-7F4C-82BD-03A053C2A79D}"/>
              </a:ext>
            </a:extLst>
          </p:cNvPr>
          <p:cNvSpPr/>
          <p:nvPr/>
        </p:nvSpPr>
        <p:spPr>
          <a:xfrm>
            <a:off x="41476" y="51124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/>
            <a:r>
              <a:rPr lang="en-US" sz="2000" dirty="0">
                <a:solidFill>
                  <a:srgbClr val="7030A0"/>
                </a:solidFill>
              </a:rPr>
              <a:t>Think: one minute</a:t>
            </a:r>
          </a:p>
          <a:p>
            <a:pPr lvl="1" algn="r"/>
            <a:r>
              <a:rPr lang="en-US" sz="2000" dirty="0">
                <a:solidFill>
                  <a:srgbClr val="7030A0"/>
                </a:solidFill>
              </a:rPr>
              <a:t>Share: (wait) one minute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3BFB0C-B03C-1241-A948-E37B2F81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The ideal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22474" cy="4351338"/>
          </a:xfrm>
        </p:spPr>
        <p:txBody>
          <a:bodyPr/>
          <a:lstStyle/>
          <a:p>
            <a:r>
              <a:rPr lang="en-US" dirty="0"/>
              <a:t>We split the input exactly in half: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=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= (n-1)/2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Let’s pretend that’s the case and  use the </a:t>
            </a:r>
            <a:r>
              <a:rPr lang="en-US" b="1" dirty="0"/>
              <a:t>Master Theorem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30841" y="4961044"/>
                <a:ext cx="4589869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841" y="4961044"/>
                <a:ext cx="4589869" cy="486569"/>
              </a:xfrm>
              <a:prstGeom prst="rect">
                <a:avLst/>
              </a:prstGeom>
              <a:blipFill>
                <a:blip r:embed="rId2"/>
                <a:stretch>
                  <a:fillRect l="-55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6021365" y="1353507"/>
            <a:ext cx="3418943" cy="1774221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Apply here, the Master Theorem does NOT.  Making unsubstantiated assumptions about problem sizes, we are.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4823" y="4400371"/>
            <a:ext cx="195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Jedi master Yoda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2,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  <a:blipFill>
                <a:blip r:embed="rId4"/>
                <a:stretch>
                  <a:fillRect l="-2135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37" y="3002909"/>
            <a:ext cx="1180406" cy="1416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/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7439209-F59B-1449-AADB-691ADB1EE2AF}"/>
              </a:ext>
            </a:extLst>
          </p:cNvPr>
          <p:cNvSpPr txBox="1"/>
          <p:nvPr/>
        </p:nvSpPr>
        <p:spPr>
          <a:xfrm>
            <a:off x="1655180" y="6108104"/>
            <a:ext cx="371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CF6E6C"/>
                </a:solidFill>
              </a:rPr>
              <a:t>That would be great!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1F3074-D20A-4747-BBF6-DB15807D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build="p" bldLvl="2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15BBC-8250-184C-B393-AC2F9CFC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305"/>
          </a:xfrm>
        </p:spPr>
        <p:txBody>
          <a:bodyPr/>
          <a:lstStyle/>
          <a:p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Select:</a:t>
            </a:r>
            <a:r>
              <a:rPr lang="zh-CN" altLang="en-US" dirty="0"/>
              <a:t> </a:t>
            </a:r>
            <a:r>
              <a:rPr lang="en-US" altLang="zh-CN" dirty="0" err="1"/>
              <a:t>RSelect</a:t>
            </a:r>
            <a:r>
              <a:rPr lang="en-US" altLang="zh-CN" dirty="0"/>
              <a:t>(A,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48FFE-C304-FF4D-9659-0659DE37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40" y="1268973"/>
            <a:ext cx="7211532" cy="5223901"/>
          </a:xfrm>
          <a:prstGeom prst="rect">
            <a:avLst/>
          </a:prstGeom>
        </p:spPr>
      </p:pic>
      <p:sp>
        <p:nvSpPr>
          <p:cNvPr id="3" name="框架 2">
            <a:extLst>
              <a:ext uri="{FF2B5EF4-FFF2-40B4-BE49-F238E27FC236}">
                <a16:creationId xmlns:a16="http://schemas.microsoft.com/office/drawing/2014/main" id="{1FA975ED-F582-E54D-ACB5-CD5D5090695C}"/>
              </a:ext>
            </a:extLst>
          </p:cNvPr>
          <p:cNvSpPr/>
          <p:nvPr/>
        </p:nvSpPr>
        <p:spPr>
          <a:xfrm>
            <a:off x="978946" y="3366389"/>
            <a:ext cx="7261412" cy="775305"/>
          </a:xfrm>
          <a:prstGeom prst="fram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ADD2E4-8F16-8A4E-B97C-FC96AEA4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7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28" y="281676"/>
            <a:ext cx="8486285" cy="1325563"/>
          </a:xfrm>
        </p:spPr>
        <p:txBody>
          <a:bodyPr>
            <a:normAutofit/>
          </a:bodyPr>
          <a:lstStyle/>
          <a:p>
            <a:r>
              <a:rPr lang="en-US" dirty="0"/>
              <a:t>The worst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RSelect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28" y="1607239"/>
            <a:ext cx="7886700" cy="4351338"/>
          </a:xfrm>
        </p:spPr>
        <p:txBody>
          <a:bodyPr/>
          <a:lstStyle/>
          <a:p>
            <a:r>
              <a:rPr lang="en-US" dirty="0"/>
              <a:t>Say our choice of pivot doesn’t depend on A.</a:t>
            </a:r>
          </a:p>
          <a:p>
            <a:r>
              <a:rPr lang="en-US" dirty="0"/>
              <a:t>A bad guy who </a:t>
            </a:r>
            <a:r>
              <a:rPr lang="en-US" b="1" dirty="0">
                <a:solidFill>
                  <a:srgbClr val="CF6E6C"/>
                </a:solidFill>
              </a:rPr>
              <a:t>knows what pivots we will choose</a:t>
            </a:r>
            <a:r>
              <a:rPr lang="en-US" dirty="0"/>
              <a:t> gets to come up with A.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994" y="3985578"/>
            <a:ext cx="3519701" cy="30168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7F92838-3703-0B42-84CA-2E4A25B1F152}"/>
              </a:ext>
            </a:extLst>
          </p:cNvPr>
          <p:cNvGrpSpPr/>
          <p:nvPr/>
        </p:nvGrpSpPr>
        <p:grpSpPr>
          <a:xfrm>
            <a:off x="854345" y="3627625"/>
            <a:ext cx="5766649" cy="705201"/>
            <a:chOff x="1573619" y="3296093"/>
            <a:chExt cx="5766649" cy="7052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A32D8-E706-9C48-85D7-5650B67E51C3}"/>
                </a:ext>
              </a:extLst>
            </p:cNvPr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2313ED-4FC2-1D46-936E-1745A7C335E7}"/>
                </a:ext>
              </a:extLst>
            </p:cNvPr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D472C7-8798-3148-94EA-05940A60773D}"/>
                </a:ext>
              </a:extLst>
            </p:cNvPr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A3773-F757-AE45-9120-F5664F1AEF0B}"/>
                </a:ext>
              </a:extLst>
            </p:cNvPr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FF1865-E3DB-854B-9A91-C2D4F2250F50}"/>
                </a:ext>
              </a:extLst>
            </p:cNvPr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91F643-EF98-034F-BA7B-CD40B2193B12}"/>
                </a:ext>
              </a:extLst>
            </p:cNvPr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E0A40-1914-434A-B15B-9E252F6F3781}"/>
                </a:ext>
              </a:extLst>
            </p:cNvPr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0C9D0-A1A1-C949-84FD-5E0B620E09F0}"/>
                </a:ext>
              </a:extLst>
            </p:cNvPr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05EFD4-FAFF-E34A-A65B-3AFA75298512}"/>
              </a:ext>
            </a:extLst>
          </p:cNvPr>
          <p:cNvGrpSpPr/>
          <p:nvPr/>
        </p:nvGrpSpPr>
        <p:grpSpPr>
          <a:xfrm>
            <a:off x="3019384" y="4416830"/>
            <a:ext cx="912159" cy="630882"/>
            <a:chOff x="3019384" y="4069582"/>
            <a:chExt cx="912159" cy="630882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60C5AB0B-3E17-2F47-BF92-435B198BA753}"/>
                </a:ext>
              </a:extLst>
            </p:cNvPr>
            <p:cNvSpPr/>
            <p:nvPr/>
          </p:nvSpPr>
          <p:spPr>
            <a:xfrm>
              <a:off x="3158868" y="4069582"/>
              <a:ext cx="403898" cy="2615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22B42F-965F-9040-85F8-64705AC27577}"/>
                </a:ext>
              </a:extLst>
            </p:cNvPr>
            <p:cNvSpPr txBox="1"/>
            <p:nvPr/>
          </p:nvSpPr>
          <p:spPr>
            <a:xfrm>
              <a:off x="3019384" y="4331132"/>
              <a:ext cx="912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pivot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FDCD39-61B6-154A-A956-461E2CDB37FF}"/>
              </a:ext>
            </a:extLst>
          </p:cNvPr>
          <p:cNvSpPr txBox="1"/>
          <p:nvPr/>
        </p:nvSpPr>
        <p:spPr>
          <a:xfrm>
            <a:off x="316905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6EED5-298F-BB40-925E-25D7BBD42060}"/>
              </a:ext>
            </a:extLst>
          </p:cNvPr>
          <p:cNvSpPr txBox="1"/>
          <p:nvPr/>
        </p:nvSpPr>
        <p:spPr>
          <a:xfrm>
            <a:off x="176267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E0268-F06A-D742-BF5F-C95B2F045AAA}"/>
              </a:ext>
            </a:extLst>
          </p:cNvPr>
          <p:cNvSpPr txBox="1"/>
          <p:nvPr/>
        </p:nvSpPr>
        <p:spPr>
          <a:xfrm>
            <a:off x="6048179" y="3657058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en-US" dirty="0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A453886-9921-454E-9398-A584DCF5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3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C -0.01788 0.03588 -0.03559 0.07199 -0.05607 0.08634 C -0.07656 0.10069 -0.10781 0.10069 -0.12239 0.08634 C -0.13697 0.07199 -0.1401 0.03588 -0.14322 3.7037E-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0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475 0.00555 C -0.16944 0.05486 -0.17413 0.10393 -0.12656 0.12453 C -0.07916 0.1449 0.04983 0.14027 0.12066 0.12801 C 0.19115 0.11574 0.2632 0.07314 0.29705 0.05069 C 0.33091 0.02801 0.32744 0.01041 0.32396 -0.00695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92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195697"/>
            <a:ext cx="2599891" cy="42381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33B63"/>
                </a:solidFill>
              </a:rPr>
              <a:t>主要内容</a:t>
            </a:r>
            <a:endParaRPr lang="en-US" dirty="0">
              <a:solidFill>
                <a:srgbClr val="033B63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9DBC70-5385-8668-2959-B047FE77EA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3BFFB-D009-4F49-84AF-C3B7158F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1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7B50E-E648-1A4F-90BC-7EC7E65E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worst running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RSelect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FA972B-DA91-424B-A28B-7A723A9E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partition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time,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endParaRPr lang="fr-FR" altLang="zh-CN" dirty="0"/>
          </a:p>
          <a:p>
            <a:pPr marL="0" indent="0">
              <a:buNone/>
            </a:pPr>
            <a:r>
              <a:rPr lang="fr-FR" altLang="zh-CN" dirty="0"/>
              <a:t>                        </a:t>
            </a:r>
            <a:r>
              <a:rPr lang="fr-FR" altLang="zh-CN" dirty="0" err="1"/>
              <a:t>T</a:t>
            </a:r>
            <a:r>
              <a:rPr lang="fr-FR" altLang="zh-CN" dirty="0"/>
              <a:t> (n) = </a:t>
            </a:r>
            <a:r>
              <a:rPr lang="fr-FR" altLang="zh-CN" dirty="0" err="1"/>
              <a:t>T</a:t>
            </a:r>
            <a:r>
              <a:rPr lang="fr-FR" altLang="zh-CN" dirty="0"/>
              <a:t> (n − 1) + </a:t>
            </a:r>
            <a:r>
              <a:rPr lang="el-GR" altLang="zh-CN" dirty="0"/>
              <a:t>Θ(</a:t>
            </a:r>
            <a:r>
              <a:rPr lang="fr-FR" altLang="zh-CN" dirty="0"/>
              <a:t>n)</a:t>
            </a:r>
          </a:p>
          <a:p>
            <a:r>
              <a:rPr lang="en-US" altLang="zh-CN" dirty="0"/>
              <a:t>So there is:</a:t>
            </a:r>
            <a:endParaRPr lang="fr-FR" altLang="zh-CN" dirty="0"/>
          </a:p>
          <a:p>
            <a:pPr lvl="1"/>
            <a:r>
              <a:rPr lang="fr-FR" altLang="zh-CN" sz="2800" dirty="0" err="1"/>
              <a:t>T</a:t>
            </a:r>
            <a:r>
              <a:rPr lang="fr-FR" altLang="zh-CN" sz="2800" dirty="0"/>
              <a:t>(n)≤c</a:t>
            </a:r>
            <a:r>
              <a:rPr lang="fr-FR" altLang="zh-CN" sz="2800" baseline="-25000" dirty="0"/>
              <a:t>1</a:t>
            </a:r>
            <a:r>
              <a:rPr lang="fr-FR" altLang="zh-CN" sz="2800" dirty="0"/>
              <a:t>n+c</a:t>
            </a:r>
            <a:r>
              <a:rPr lang="fr-FR" altLang="zh-CN" sz="2800" baseline="-25000" dirty="0"/>
              <a:t>1</a:t>
            </a:r>
            <a:r>
              <a:rPr lang="fr-FR" altLang="zh-CN" sz="2800" dirty="0"/>
              <a:t>(n−1)+c</a:t>
            </a:r>
            <a:r>
              <a:rPr lang="fr-FR" altLang="zh-CN" sz="2800" baseline="-25000" dirty="0"/>
              <a:t>1</a:t>
            </a:r>
            <a:r>
              <a:rPr lang="fr-FR" altLang="zh-CN" sz="2800" dirty="0"/>
              <a:t>(n−2)+...+c</a:t>
            </a:r>
            <a:r>
              <a:rPr lang="fr-FR" altLang="zh-CN" sz="2800" baseline="-25000" dirty="0"/>
              <a:t>1</a:t>
            </a:r>
            <a:r>
              <a:rPr lang="fr-FR" altLang="zh-CN" sz="2800" dirty="0"/>
              <a:t> =c</a:t>
            </a:r>
            <a:r>
              <a:rPr lang="fr-FR" altLang="zh-CN" sz="2800" baseline="-25000" dirty="0"/>
              <a:t>1</a:t>
            </a:r>
            <a:r>
              <a:rPr lang="fr-FR" altLang="zh-CN" sz="2800" dirty="0"/>
              <a:t>n(n+1)/2</a:t>
            </a:r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fr-FR" altLang="zh-CN" dirty="0"/>
          </a:p>
          <a:p>
            <a:pPr lvl="1"/>
            <a:r>
              <a:rPr lang="fr-FR" altLang="zh-CN" sz="2800" dirty="0" err="1"/>
              <a:t>T</a:t>
            </a:r>
            <a:r>
              <a:rPr lang="fr-FR" altLang="zh-CN" sz="2800" dirty="0"/>
              <a:t>(n)≥c</a:t>
            </a:r>
            <a:r>
              <a:rPr lang="fr-FR" altLang="zh-CN" sz="2800" baseline="-25000" dirty="0"/>
              <a:t>2</a:t>
            </a:r>
            <a:r>
              <a:rPr lang="fr-FR" altLang="zh-CN" sz="2800" dirty="0"/>
              <a:t>n+c</a:t>
            </a:r>
            <a:r>
              <a:rPr lang="fr-FR" altLang="zh-CN" sz="2800" baseline="-25000" dirty="0"/>
              <a:t>2</a:t>
            </a:r>
            <a:r>
              <a:rPr lang="fr-FR" altLang="zh-CN" sz="2800" dirty="0"/>
              <a:t>(n−1)+c</a:t>
            </a:r>
            <a:r>
              <a:rPr lang="fr-FR" altLang="zh-CN" sz="2800" baseline="-25000" dirty="0"/>
              <a:t>2</a:t>
            </a:r>
            <a:r>
              <a:rPr lang="fr-FR" altLang="zh-CN" sz="2800" dirty="0"/>
              <a:t>(n−2)+...+c</a:t>
            </a:r>
            <a:r>
              <a:rPr lang="fr-FR" altLang="zh-CN" sz="2800" baseline="-25000" dirty="0"/>
              <a:t>2</a:t>
            </a:r>
            <a:r>
              <a:rPr lang="fr-FR" altLang="zh-CN" sz="2800" dirty="0"/>
              <a:t> =c</a:t>
            </a:r>
            <a:r>
              <a:rPr lang="fr-FR" altLang="zh-CN" sz="2800" baseline="-25000" dirty="0"/>
              <a:t>2</a:t>
            </a:r>
            <a:r>
              <a:rPr lang="fr-FR" altLang="zh-CN" sz="2800" dirty="0"/>
              <a:t>n(n+1)/2.</a:t>
            </a:r>
          </a:p>
          <a:p>
            <a:r>
              <a:rPr lang="fr-FR" altLang="zh-CN" dirty="0" err="1"/>
              <a:t>We</a:t>
            </a:r>
            <a:r>
              <a:rPr lang="fr-FR" altLang="zh-CN" dirty="0"/>
              <a:t> </a:t>
            </a:r>
            <a:r>
              <a:rPr lang="fr-FR" altLang="zh-CN" dirty="0" err="1"/>
              <a:t>conclude</a:t>
            </a:r>
            <a:r>
              <a:rPr lang="fr-FR" altLang="zh-CN" dirty="0"/>
              <a:t> </a:t>
            </a:r>
            <a:r>
              <a:rPr lang="fr-FR" altLang="zh-CN" dirty="0" err="1"/>
              <a:t>that</a:t>
            </a:r>
            <a:r>
              <a:rPr lang="fr-FR" altLang="zh-CN" dirty="0"/>
              <a:t> </a:t>
            </a:r>
          </a:p>
          <a:p>
            <a:pPr marL="457200" lvl="1" indent="0">
              <a:buNone/>
            </a:pPr>
            <a:r>
              <a:rPr lang="en-US" altLang="zh-CN" dirty="0"/>
              <a:t>                     </a:t>
            </a:r>
            <a:r>
              <a:rPr lang="en-US" altLang="zh-CN" sz="2800" dirty="0"/>
              <a:t>T</a:t>
            </a:r>
            <a:r>
              <a:rPr lang="fr-FR" altLang="zh-CN" sz="2800" dirty="0"/>
              <a:t> (n) = </a:t>
            </a:r>
            <a:r>
              <a:rPr lang="el-GR" altLang="zh-CN" sz="2800" dirty="0"/>
              <a:t>Θ(</a:t>
            </a:r>
            <a:r>
              <a:rPr lang="fr-FR" altLang="zh-CN" sz="2800" dirty="0"/>
              <a:t>n</a:t>
            </a:r>
            <a:r>
              <a:rPr lang="fr-FR" altLang="zh-CN" sz="2800" baseline="30000" dirty="0"/>
              <a:t>2</a:t>
            </a:r>
            <a:r>
              <a:rPr lang="fr-FR" altLang="zh-CN" sz="2800" dirty="0"/>
              <a:t>).</a:t>
            </a:r>
          </a:p>
          <a:p>
            <a:endParaRPr lang="fr-FR" altLang="zh-CN" dirty="0"/>
          </a:p>
          <a:p>
            <a:endParaRPr lang="fr-FR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C461E2-D9CC-624D-AC04-DA6C9EC3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33" y="1209185"/>
            <a:ext cx="7017263" cy="5053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6" y="-28244"/>
            <a:ext cx="7886700" cy="1325563"/>
          </a:xfrm>
        </p:spPr>
        <p:txBody>
          <a:bodyPr/>
          <a:lstStyle/>
          <a:p>
            <a:r>
              <a:rPr lang="en-US"/>
              <a:t>The distinction matters!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6822" y="6379448"/>
            <a:ext cx="678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Lecture 4 Python notebook for code that generated this picture.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4379" y="4571999"/>
            <a:ext cx="2111433" cy="1200329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F6E6C"/>
                </a:solidFill>
              </a:rPr>
              <a:t>This one is a random pivot, so it splits the array about in half.</a:t>
            </a:r>
          </a:p>
          <a:p>
            <a:pPr algn="ctr"/>
            <a:r>
              <a:rPr lang="en-US" i="1" dirty="0">
                <a:solidFill>
                  <a:srgbClr val="CF6E6C"/>
                </a:solidFill>
              </a:rPr>
              <a:t>Looks fast!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367549" y="5037513"/>
            <a:ext cx="598516" cy="199505"/>
          </a:xfrm>
          <a:prstGeom prst="line">
            <a:avLst/>
          </a:prstGeom>
          <a:ln>
            <a:solidFill>
              <a:srgbClr val="CF6E6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5310" y="2978726"/>
            <a:ext cx="32807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For this one I chose the worst possible pivot.  Looks like O(n</a:t>
            </a:r>
            <a:r>
              <a:rPr lang="en-US" i="1" baseline="30000" dirty="0">
                <a:solidFill>
                  <a:schemeClr val="accent6"/>
                </a:solidFill>
              </a:rPr>
              <a:t>2</a:t>
            </a:r>
            <a:r>
              <a:rPr lang="en-US" i="1" dirty="0">
                <a:solidFill>
                  <a:schemeClr val="accent6"/>
                </a:solidFill>
              </a:rPr>
              <a:t>).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3125586" y="3301892"/>
            <a:ext cx="559724" cy="3224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0849657">
            <a:off x="4286861" y="4066506"/>
            <a:ext cx="3091947" cy="369332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0070C0"/>
                </a:solidFill>
              </a:rPr>
              <a:t>MergeSort</a:t>
            </a:r>
            <a:r>
              <a:rPr lang="en-US" i="1" dirty="0">
                <a:solidFill>
                  <a:srgbClr val="0070C0"/>
                </a:solidFill>
              </a:rPr>
              <a:t>-based solution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19AA80-B55A-E345-9A92-E934FAB20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9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291" y="4966095"/>
            <a:ext cx="5886450" cy="1526779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 practice, there is often no bad guy.  In that case, just pick a random pivot and it works really well!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(More on this next lecture)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741" y="5019376"/>
            <a:ext cx="2083027" cy="13255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4073722"/>
            <a:ext cx="1533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Aside: 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1600598"/>
            <a:ext cx="7886700" cy="301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works well if there’s no bad guy.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if there is a bad guy who gets to see our pivot choices, that’s just as bad as the worst-case pivot.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297927" y="4330691"/>
            <a:ext cx="995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B83BB4-2619-C04B-A0B9-53810197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195697"/>
            <a:ext cx="2599891" cy="42381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33B63"/>
                </a:solidFill>
              </a:rPr>
              <a:t>主要内容</a:t>
            </a:r>
            <a:endParaRPr lang="en-US" dirty="0">
              <a:solidFill>
                <a:srgbClr val="033B63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9DBC70-5385-8668-2959-B047FE77EA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AACC46-9517-CB44-A741-7C708B53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36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D-Select:</a:t>
            </a:r>
            <a:r>
              <a:rPr lang="zh-CN" altLang="en-US" dirty="0"/>
              <a:t> </a:t>
            </a:r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For today, let’s assume there’s this bad guy.</a:t>
            </a:r>
          </a:p>
          <a:p>
            <a:r>
              <a:rPr lang="en-US" dirty="0"/>
              <a:t>Reasons:</a:t>
            </a:r>
          </a:p>
          <a:p>
            <a:pPr lvl="1"/>
            <a:r>
              <a:rPr lang="en-US" dirty="0"/>
              <a:t>This gives us a very strong guarantee</a:t>
            </a:r>
          </a:p>
          <a:p>
            <a:pPr lvl="1"/>
            <a:r>
              <a:rPr lang="en-US" dirty="0"/>
              <a:t>We’ll get to see a </a:t>
            </a:r>
            <a:r>
              <a:rPr lang="en-US" dirty="0">
                <a:solidFill>
                  <a:schemeClr val="accent4"/>
                </a:solidFill>
              </a:rPr>
              <a:t>really clever algorithm.</a:t>
            </a:r>
          </a:p>
          <a:p>
            <a:pPr lvl="2"/>
            <a:r>
              <a:rPr lang="en-US" dirty="0"/>
              <a:t>Necessarily it will look at A to pick the pivot.</a:t>
            </a:r>
          </a:p>
          <a:p>
            <a:pPr lvl="1"/>
            <a:r>
              <a:rPr lang="en-US" dirty="0"/>
              <a:t>We’ll get to use the</a:t>
            </a:r>
            <a:r>
              <a:rPr lang="en-US" dirty="0">
                <a:solidFill>
                  <a:schemeClr val="accent4"/>
                </a:solidFill>
              </a:rPr>
              <a:t> substitution method.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580" y="4012869"/>
            <a:ext cx="3519701" cy="30168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B3204C-BCF0-9B48-B4B2-E256584FA448}"/>
              </a:ext>
            </a:extLst>
          </p:cNvPr>
          <p:cNvSpPr txBox="1"/>
          <p:nvPr/>
        </p:nvSpPr>
        <p:spPr>
          <a:xfrm>
            <a:off x="628650" y="4576833"/>
            <a:ext cx="56385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“</a:t>
            </a:r>
            <a:r>
              <a:rPr lang="fr-FR" altLang="zh-CN" b="1" dirty="0">
                <a:solidFill>
                  <a:srgbClr val="000000"/>
                </a:solidFill>
                <a:effectLst/>
                <a:latin typeface="Helvetica" pitchFamily="2" charset="0"/>
              </a:rPr>
              <a:t>Times </a:t>
            </a:r>
            <a:r>
              <a:rPr lang="fr-FR" altLang="zh-CN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Bounds</a:t>
            </a:r>
            <a:r>
              <a:rPr lang="fr-FR" altLang="zh-CN" b="1" dirty="0">
                <a:solidFill>
                  <a:srgbClr val="000000"/>
                </a:solidFill>
                <a:effectLst/>
                <a:latin typeface="Helvetica" pitchFamily="2" charset="0"/>
              </a:rPr>
              <a:t> for </a:t>
            </a:r>
            <a:r>
              <a:rPr lang="fr-FR" altLang="zh-CN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Selection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,” by </a:t>
            </a:r>
            <a:r>
              <a:rPr lang="fr-FR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Manuel Blum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(1995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Turing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award)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fr-FR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Robert W. Floyd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(1978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Turing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award)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, Vaughan Pratt, </a:t>
            </a:r>
            <a:r>
              <a:rPr lang="fr-FR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Ronald L. </a:t>
            </a:r>
            <a:r>
              <a:rPr lang="fr-FR" altLang="zh-CN" dirty="0" err="1">
                <a:solidFill>
                  <a:srgbClr val="FF0000"/>
                </a:solidFill>
                <a:effectLst/>
                <a:latin typeface="Helvetica" pitchFamily="2" charset="0"/>
              </a:rPr>
              <a:t>Rivest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(2002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Turning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award)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, and </a:t>
            </a:r>
            <a:r>
              <a:rPr lang="fr-FR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Robert E. </a:t>
            </a:r>
            <a:r>
              <a:rPr lang="fr-FR" altLang="zh-CN" dirty="0" err="1">
                <a:solidFill>
                  <a:srgbClr val="FF0000"/>
                </a:solidFill>
                <a:effectLst/>
                <a:latin typeface="Helvetica" pitchFamily="2" charset="0"/>
              </a:rPr>
              <a:t>Tarjan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(1986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Turin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g</a:t>
            </a:r>
            <a:r>
              <a:rPr lang="zh-CN" altLang="en-US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award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)</a:t>
            </a:r>
            <a:r>
              <a:rPr lang="fr-FR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(Journal of Computer and System Sciences, 1973).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0F0CCF-1034-4846-B504-A5CFCD54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432" y="1871924"/>
            <a:ext cx="8781568" cy="4351338"/>
          </a:xfrm>
        </p:spPr>
        <p:txBody>
          <a:bodyPr/>
          <a:lstStyle/>
          <a:p>
            <a:r>
              <a:rPr lang="en-US" dirty="0"/>
              <a:t>First, we’ll figure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won’t be able to get it.</a:t>
            </a:r>
          </a:p>
          <a:p>
            <a:pPr lvl="1"/>
            <a:endParaRPr lang="en-US" dirty="0"/>
          </a:p>
          <a:p>
            <a:r>
              <a:rPr lang="en-US" dirty="0"/>
              <a:t>Then, we’ll figure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still won’t know how to get it.</a:t>
            </a:r>
          </a:p>
          <a:p>
            <a:pPr lvl="1"/>
            <a:endParaRPr lang="en-US" dirty="0"/>
          </a:p>
          <a:p>
            <a:r>
              <a:rPr lang="en-US" dirty="0"/>
              <a:t>Finally, we will see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then we will celebrate.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A19262-481A-A84A-B05F-C8EB67B4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73" y="376701"/>
            <a:ext cx="7886700" cy="1325563"/>
          </a:xfrm>
        </p:spPr>
        <p:txBody>
          <a:bodyPr/>
          <a:lstStyle/>
          <a:p>
            <a:r>
              <a:rPr lang="en-US" dirty="0"/>
              <a:t>How do we pick our ideal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ick the pivot to divide the input in half.</a:t>
            </a:r>
          </a:p>
          <a:p>
            <a:r>
              <a:rPr lang="en-US" dirty="0"/>
              <a:t>Aka, pick the median!</a:t>
            </a:r>
          </a:p>
          <a:p>
            <a:r>
              <a:rPr lang="en-US" altLang="zh-CN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Median</a:t>
            </a:r>
            <a:r>
              <a:rPr lang="zh-CN" altLang="en-US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（中间数）</a:t>
            </a:r>
            <a:r>
              <a:rPr lang="en-US" altLang="zh-CN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zh-CN" altLang="en-US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 第</a:t>
            </a:r>
            <a:r>
              <a:rPr lang="en-US" altLang="zh-CN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n/2</a:t>
            </a:r>
            <a:r>
              <a:rPr lang="zh-CN" altLang="en-US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大的数</a:t>
            </a:r>
            <a:endParaRPr lang="en-US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dirty="0"/>
              <a:t>Aka, pick </a:t>
            </a:r>
            <a:r>
              <a:rPr lang="en-US" altLang="zh-CN" dirty="0">
                <a:solidFill>
                  <a:schemeClr val="accent4"/>
                </a:solidFill>
              </a:rPr>
              <a:t>SELECT(A, n/2)!</a:t>
            </a:r>
          </a:p>
          <a:p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计算下列数</a:t>
            </a:r>
            <a:r>
              <a:rPr lang="en-US" altLang="zh-CN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102, 56, 34, 99, 89, 101, 10</a:t>
            </a:r>
            <a:r>
              <a:rPr lang="zh-CN" altLang="en-US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 的</a:t>
            </a:r>
            <a:r>
              <a:rPr lang="en-US" altLang="zh-CN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Median</a:t>
            </a:r>
          </a:p>
          <a:p>
            <a:r>
              <a:rPr lang="zh-CN" altLang="en-US" dirty="0">
                <a:solidFill>
                  <a:schemeClr val="accent4"/>
                </a:solidFill>
              </a:rPr>
              <a:t>需要先排序、再找中间数</a:t>
            </a:r>
            <a:endParaRPr lang="en-US" altLang="zh-CN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36" y="5156200"/>
            <a:ext cx="2301398" cy="17018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186D5-9C0B-604C-A278-EB6F6C65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74" y="190413"/>
            <a:ext cx="7886700" cy="1325563"/>
          </a:xfrm>
        </p:spPr>
        <p:txBody>
          <a:bodyPr/>
          <a:lstStyle/>
          <a:p>
            <a:r>
              <a:rPr lang="en-US" dirty="0"/>
              <a:t>How about a good enough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334" y="1632821"/>
            <a:ext cx="7886700" cy="4351338"/>
          </a:xfrm>
        </p:spPr>
        <p:txBody>
          <a:bodyPr/>
          <a:lstStyle/>
          <a:p>
            <a:r>
              <a:rPr lang="en-US" dirty="0" err="1"/>
              <a:t>我们可以用近似的思路找一个近似的中间数</a:t>
            </a:r>
            <a:r>
              <a:rPr lang="en-US" dirty="0"/>
              <a:t>.</a:t>
            </a:r>
          </a:p>
          <a:p>
            <a:r>
              <a:rPr lang="en-US" altLang="zh-CN" b="1" u="sng" dirty="0">
                <a:solidFill>
                  <a:srgbClr val="FF0000"/>
                </a:solidFill>
                <a:ea typeface="Courier" charset="0"/>
                <a:cs typeface="Courier" charset="0"/>
              </a:rPr>
              <a:t>Lemma*: </a:t>
            </a:r>
            <a:r>
              <a:rPr lang="en-US" altLang="zh-CN" dirty="0">
                <a:solidFill>
                  <a:srgbClr val="FF0000"/>
                </a:solidFill>
                <a:ea typeface="Courier" charset="0"/>
                <a:cs typeface="Courier" charset="0"/>
              </a:rPr>
              <a:t>The median of sub-medians is close to the median</a:t>
            </a:r>
            <a:r>
              <a:rPr lang="en-US" altLang="zh-CN" dirty="0">
                <a:ea typeface="Courier" charset="0"/>
                <a:cs typeface="Courier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76" y="5374567"/>
            <a:ext cx="1583750" cy="1265728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8C8180ED-A6B1-9245-84F0-CA4B10B1B0FF}"/>
              </a:ext>
            </a:extLst>
          </p:cNvPr>
          <p:cNvSpPr/>
          <p:nvPr/>
        </p:nvSpPr>
        <p:spPr>
          <a:xfrm>
            <a:off x="468274" y="5977485"/>
            <a:ext cx="7384819" cy="515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685DE17B-CDA2-814E-88DE-54E599C46B1C}"/>
              </a:ext>
            </a:extLst>
          </p:cNvPr>
          <p:cNvCxnSpPr/>
          <p:nvPr/>
        </p:nvCxnSpPr>
        <p:spPr>
          <a:xfrm>
            <a:off x="2022945" y="5445438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216A1F26-9900-D247-82FA-4BB68DAC6396}"/>
              </a:ext>
            </a:extLst>
          </p:cNvPr>
          <p:cNvCxnSpPr/>
          <p:nvPr/>
        </p:nvCxnSpPr>
        <p:spPr>
          <a:xfrm>
            <a:off x="3493085" y="5445438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C3C3EC56-9022-8D4A-80F4-384C5BA7C211}"/>
              </a:ext>
            </a:extLst>
          </p:cNvPr>
          <p:cNvCxnSpPr/>
          <p:nvPr/>
        </p:nvCxnSpPr>
        <p:spPr>
          <a:xfrm>
            <a:off x="5018298" y="5445438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C2CC83AC-AAED-1243-B71F-61346D3430C9}"/>
              </a:ext>
            </a:extLst>
          </p:cNvPr>
          <p:cNvCxnSpPr/>
          <p:nvPr/>
        </p:nvCxnSpPr>
        <p:spPr>
          <a:xfrm>
            <a:off x="6514589" y="5445438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0">
            <a:extLst>
              <a:ext uri="{FF2B5EF4-FFF2-40B4-BE49-F238E27FC236}">
                <a16:creationId xmlns:a16="http://schemas.microsoft.com/office/drawing/2014/main" id="{15C5B63B-8552-CB45-AFCF-8308F03F6E5D}"/>
              </a:ext>
            </a:extLst>
          </p:cNvPr>
          <p:cNvSpPr/>
          <p:nvPr/>
        </p:nvSpPr>
        <p:spPr>
          <a:xfrm rot="5400000">
            <a:off x="5580196" y="4548522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1">
            <a:extLst>
              <a:ext uri="{FF2B5EF4-FFF2-40B4-BE49-F238E27FC236}">
                <a16:creationId xmlns:a16="http://schemas.microsoft.com/office/drawing/2014/main" id="{7D66EC4D-4F19-1647-9299-C96D8C93BB74}"/>
              </a:ext>
            </a:extLst>
          </p:cNvPr>
          <p:cNvSpPr/>
          <p:nvPr/>
        </p:nvSpPr>
        <p:spPr>
          <a:xfrm rot="5400000">
            <a:off x="4036192" y="4567313"/>
            <a:ext cx="391857" cy="145871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2">
            <a:extLst>
              <a:ext uri="{FF2B5EF4-FFF2-40B4-BE49-F238E27FC236}">
                <a16:creationId xmlns:a16="http://schemas.microsoft.com/office/drawing/2014/main" id="{D4E779BA-B1FB-EC49-A12F-3576A85C2B31}"/>
              </a:ext>
            </a:extLst>
          </p:cNvPr>
          <p:cNvSpPr/>
          <p:nvPr/>
        </p:nvSpPr>
        <p:spPr>
          <a:xfrm rot="5400000">
            <a:off x="1088552" y="4548523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3">
            <a:extLst>
              <a:ext uri="{FF2B5EF4-FFF2-40B4-BE49-F238E27FC236}">
                <a16:creationId xmlns:a16="http://schemas.microsoft.com/office/drawing/2014/main" id="{D20F19D0-83BD-2347-84B2-B909362E3E8A}"/>
              </a:ext>
            </a:extLst>
          </p:cNvPr>
          <p:cNvSpPr/>
          <p:nvPr/>
        </p:nvSpPr>
        <p:spPr>
          <a:xfrm rot="5400000">
            <a:off x="2562061" y="4589475"/>
            <a:ext cx="373687" cy="1432559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4">
            <a:extLst>
              <a:ext uri="{FF2B5EF4-FFF2-40B4-BE49-F238E27FC236}">
                <a16:creationId xmlns:a16="http://schemas.microsoft.com/office/drawing/2014/main" id="{1E253A9A-117E-E649-A873-B43841557FAF}"/>
              </a:ext>
            </a:extLst>
          </p:cNvPr>
          <p:cNvSpPr/>
          <p:nvPr/>
        </p:nvSpPr>
        <p:spPr>
          <a:xfrm rot="5400000">
            <a:off x="6992754" y="4632255"/>
            <a:ext cx="391854" cy="1328823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F56B411B-6408-8A47-9616-F428D22DA0D7}"/>
              </a:ext>
            </a:extLst>
          </p:cNvPr>
          <p:cNvSpPr txBox="1"/>
          <p:nvPr/>
        </p:nvSpPr>
        <p:spPr>
          <a:xfrm>
            <a:off x="6590772" y="473140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B5914A94-BFF9-E74B-B5C2-CEFDD071671E}"/>
              </a:ext>
            </a:extLst>
          </p:cNvPr>
          <p:cNvSpPr txBox="1"/>
          <p:nvPr/>
        </p:nvSpPr>
        <p:spPr>
          <a:xfrm>
            <a:off x="5080972" y="4749579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8EB7F49-1BBF-AC47-B2C3-5F8F770EC9B6}"/>
              </a:ext>
            </a:extLst>
          </p:cNvPr>
          <p:cNvSpPr txBox="1"/>
          <p:nvPr/>
        </p:nvSpPr>
        <p:spPr>
          <a:xfrm>
            <a:off x="3554203" y="4749579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9BE98770-EC3E-5446-AF2B-9831778EA706}"/>
              </a:ext>
            </a:extLst>
          </p:cNvPr>
          <p:cNvSpPr txBox="1"/>
          <p:nvPr/>
        </p:nvSpPr>
        <p:spPr>
          <a:xfrm>
            <a:off x="2128053" y="4763695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sub-median</a:t>
            </a: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1B660150-F5C7-814A-ABB9-476AEF118509}"/>
              </a:ext>
            </a:extLst>
          </p:cNvPr>
          <p:cNvSpPr txBox="1"/>
          <p:nvPr/>
        </p:nvSpPr>
        <p:spPr>
          <a:xfrm>
            <a:off x="649425" y="4718355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22" name="Left Brace 20">
            <a:extLst>
              <a:ext uri="{FF2B5EF4-FFF2-40B4-BE49-F238E27FC236}">
                <a16:creationId xmlns:a16="http://schemas.microsoft.com/office/drawing/2014/main" id="{1820151C-7189-F846-94A9-A8ACD582C19A}"/>
              </a:ext>
            </a:extLst>
          </p:cNvPr>
          <p:cNvSpPr/>
          <p:nvPr/>
        </p:nvSpPr>
        <p:spPr>
          <a:xfrm rot="5400000">
            <a:off x="4030721" y="1025415"/>
            <a:ext cx="525932" cy="6886055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CE7ED603-DE41-A942-81E8-46D544821555}"/>
              </a:ext>
            </a:extLst>
          </p:cNvPr>
          <p:cNvSpPr txBox="1"/>
          <p:nvPr/>
        </p:nvSpPr>
        <p:spPr>
          <a:xfrm>
            <a:off x="3561823" y="3544086"/>
            <a:ext cx="139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</a:t>
            </a:r>
            <a:r>
              <a:rPr lang="en-US"/>
              <a:t>of sub-medians</a:t>
            </a:r>
            <a:endParaRPr lang="en-US" dirty="0"/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A62A4B5C-9AB8-AA41-8C6B-3A9568776E32}"/>
              </a:ext>
            </a:extLst>
          </p:cNvPr>
          <p:cNvSpPr txBox="1"/>
          <p:nvPr/>
        </p:nvSpPr>
        <p:spPr>
          <a:xfrm>
            <a:off x="5098072" y="3501549"/>
            <a:ext cx="172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of the </a:t>
            </a:r>
            <a:r>
              <a:rPr lang="en-US"/>
              <a:t>whole thing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3">
                <a:extLst>
                  <a:ext uri="{FF2B5EF4-FFF2-40B4-BE49-F238E27FC236}">
                    <a16:creationId xmlns:a16="http://schemas.microsoft.com/office/drawing/2014/main" id="{04A7061F-B8A4-FA49-BB35-C949431D1DC8}"/>
                  </a:ext>
                </a:extLst>
              </p:cNvPr>
              <p:cNvSpPr txBox="1"/>
              <p:nvPr/>
            </p:nvSpPr>
            <p:spPr>
              <a:xfrm>
                <a:off x="4915063" y="3623824"/>
                <a:ext cx="3660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6E6C"/>
                          </a:solidFill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25" name="TextBox 23">
                <a:extLst>
                  <a:ext uri="{FF2B5EF4-FFF2-40B4-BE49-F238E27FC236}">
                    <a16:creationId xmlns:a16="http://schemas.microsoft.com/office/drawing/2014/main" id="{04A7061F-B8A4-FA49-BB35-C949431D1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063" y="3623824"/>
                <a:ext cx="36601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5">
            <a:extLst>
              <a:ext uri="{FF2B5EF4-FFF2-40B4-BE49-F238E27FC236}">
                <a16:creationId xmlns:a16="http://schemas.microsoft.com/office/drawing/2014/main" id="{65FF03C6-9FFA-8343-98DE-4B047AE3DCA9}"/>
              </a:ext>
            </a:extLst>
          </p:cNvPr>
          <p:cNvSpPr txBox="1"/>
          <p:nvPr/>
        </p:nvSpPr>
        <p:spPr>
          <a:xfrm>
            <a:off x="91102" y="3381851"/>
            <a:ext cx="289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CF6E6C"/>
                </a:solidFill>
              </a:rPr>
              <a:t>What we’ll use as the pivot</a:t>
            </a:r>
          </a:p>
        </p:txBody>
      </p:sp>
      <p:cxnSp>
        <p:nvCxnSpPr>
          <p:cNvPr id="27" name="Straight Arrow Connector 25">
            <a:extLst>
              <a:ext uri="{FF2B5EF4-FFF2-40B4-BE49-F238E27FC236}">
                <a16:creationId xmlns:a16="http://schemas.microsoft.com/office/drawing/2014/main" id="{563D46A3-929D-F547-A25F-6FF3374CCAB4}"/>
              </a:ext>
            </a:extLst>
          </p:cNvPr>
          <p:cNvCxnSpPr>
            <a:stCxn id="26" idx="3"/>
            <a:endCxn id="23" idx="1"/>
          </p:cNvCxnSpPr>
          <p:nvPr/>
        </p:nvCxnSpPr>
        <p:spPr>
          <a:xfrm>
            <a:off x="2987571" y="3566517"/>
            <a:ext cx="574252" cy="300735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6">
            <a:extLst>
              <a:ext uri="{FF2B5EF4-FFF2-40B4-BE49-F238E27FC236}">
                <a16:creationId xmlns:a16="http://schemas.microsoft.com/office/drawing/2014/main" id="{8E99AA8E-D7D4-E746-B7CE-29036AE897E5}"/>
              </a:ext>
            </a:extLst>
          </p:cNvPr>
          <p:cNvSpPr txBox="1"/>
          <p:nvPr/>
        </p:nvSpPr>
        <p:spPr>
          <a:xfrm>
            <a:off x="7187384" y="3291908"/>
            <a:ext cx="130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>
                <a:solidFill>
                  <a:srgbClr val="CF6E6C"/>
                </a:solidFill>
              </a:rPr>
              <a:t>Ideal </a:t>
            </a:r>
            <a:r>
              <a:rPr lang="en-US" i="1" dirty="0">
                <a:solidFill>
                  <a:srgbClr val="CF6E6C"/>
                </a:solidFill>
              </a:rPr>
              <a:t>pivot</a:t>
            </a:r>
          </a:p>
        </p:txBody>
      </p:sp>
      <p:cxnSp>
        <p:nvCxnSpPr>
          <p:cNvPr id="29" name="Straight Arrow Connector 27">
            <a:extLst>
              <a:ext uri="{FF2B5EF4-FFF2-40B4-BE49-F238E27FC236}">
                <a16:creationId xmlns:a16="http://schemas.microsoft.com/office/drawing/2014/main" id="{AF5A2A8E-C619-1248-AE3C-97C5E0FBC161}"/>
              </a:ext>
            </a:extLst>
          </p:cNvPr>
          <p:cNvCxnSpPr>
            <a:stCxn id="28" idx="2"/>
            <a:endCxn id="24" idx="3"/>
          </p:cNvCxnSpPr>
          <p:nvPr/>
        </p:nvCxnSpPr>
        <p:spPr>
          <a:xfrm flipH="1">
            <a:off x="6821626" y="3661240"/>
            <a:ext cx="1020203" cy="163475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CEC65-B5D5-EE4A-B8EA-5618A8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5" grpId="0"/>
      <p:bldP spid="26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A good enough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41" y="1657241"/>
            <a:ext cx="8324850" cy="4351338"/>
          </a:xfrm>
        </p:spPr>
        <p:txBody>
          <a:bodyPr/>
          <a:lstStyle/>
          <a:p>
            <a:r>
              <a:rPr lang="en-US" dirty="0" err="1"/>
              <a:t>只要这个</a:t>
            </a:r>
            <a:r>
              <a:rPr lang="en-US" altLang="zh-CN" dirty="0" err="1"/>
              <a:t>pivot</a:t>
            </a:r>
            <a:r>
              <a:rPr lang="zh-CN" altLang="en-US" dirty="0"/>
              <a:t>不要太偏两边即可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&lt; 7n/10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&lt; 7n/10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If we could do that (let’s say, in time O(n)), the </a:t>
            </a:r>
            <a:r>
              <a:rPr lang="en-US" b="1" dirty="0"/>
              <a:t>Master Theorem</a:t>
            </a:r>
            <a:r>
              <a:rPr lang="en-US" dirty="0"/>
              <a:t> would say: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5515096"/>
            <a:ext cx="4126487" cy="1025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824" y="1156492"/>
            <a:ext cx="1655007" cy="1828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8201" y="96389"/>
            <a:ext cx="2568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We still don’t know that we can get such a pivot, but at least it gives us a goal and a direction to pursue!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5248" y="2864635"/>
            <a:ext cx="251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Lucky the lackadaisical lemur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2D6C74-5136-9843-B17A-18D906009E89}"/>
                  </a:ext>
                </a:extLst>
              </p:cNvPr>
              <p:cNvSpPr/>
              <p:nvPr/>
            </p:nvSpPr>
            <p:spPr>
              <a:xfrm>
                <a:off x="650562" y="4184561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10/7,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2D6C74-5136-9843-B17A-18D906009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2" y="4184561"/>
                <a:ext cx="3546929" cy="2042354"/>
              </a:xfrm>
              <a:prstGeom prst="rect">
                <a:avLst/>
              </a:prstGeom>
              <a:blipFill>
                <a:blip r:embed="rId5"/>
                <a:stretch>
                  <a:fillRect l="-2135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D32314F-CF22-F84E-8D6A-91947A529250}"/>
              </a:ext>
            </a:extLst>
          </p:cNvPr>
          <p:cNvSpPr txBox="1"/>
          <p:nvPr/>
        </p:nvSpPr>
        <p:spPr>
          <a:xfrm>
            <a:off x="2480829" y="6345396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CF6E6C"/>
                </a:solidFill>
              </a:rPr>
              <a:t>STILL GOOD!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CF8540-ECF7-D447-A663-D7166177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  <p:bldP spid="17" grpId="0"/>
      <p:bldP spid="13" grpId="0" build="p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Efficiently pick the pivot so that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880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43703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196" y="3588725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5631" y="258499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5397" y="358872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6183" y="358664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59160" y="3586648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riangle 10"/>
          <p:cNvSpPr/>
          <p:nvPr/>
        </p:nvSpPr>
        <p:spPr>
          <a:xfrm>
            <a:off x="4605115" y="3325098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65631" y="3586648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6360" y="429184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4037" y="4291848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𝑳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𝑹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64E8676-48F0-FB4C-9F15-E71ED812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302"/>
            <a:ext cx="7886700" cy="1325563"/>
          </a:xfrm>
        </p:spPr>
        <p:txBody>
          <a:bodyPr/>
          <a:lstStyle/>
          <a:p>
            <a:r>
              <a:rPr lang="en-US" dirty="0"/>
              <a:t>The master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40996"/>
                <a:ext cx="8515350" cy="4351338"/>
              </a:xfrm>
            </p:spPr>
            <p:txBody>
              <a:bodyPr/>
              <a:lstStyle/>
              <a:p>
                <a:r>
                  <a:rPr lang="en-US" b="0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are constants (independent of n).</a:t>
                </a:r>
              </a:p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.  Then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0996"/>
                <a:ext cx="8515350" cy="4351338"/>
              </a:xfrm>
              <a:blipFill>
                <a:blip r:embed="rId2"/>
                <a:stretch>
                  <a:fillRect l="-134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477" y="4855773"/>
            <a:ext cx="1668523" cy="200222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30861" y="5034382"/>
            <a:ext cx="2873497" cy="141009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Many symbols those are</a:t>
            </a:r>
            <a:r>
              <a:rPr lang="mr-IN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…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656" y="4976726"/>
            <a:ext cx="4657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parameters: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a : number of </a:t>
            </a:r>
            <a:r>
              <a:rPr lang="en-US" sz="2000" dirty="0" err="1">
                <a:solidFill>
                  <a:srgbClr val="00B050"/>
                </a:solidFill>
              </a:rPr>
              <a:t>subproblems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chemeClr val="accent4"/>
                </a:solidFill>
              </a:rPr>
              <a:t>b : factor by which input size shrinks</a:t>
            </a:r>
          </a:p>
          <a:p>
            <a:r>
              <a:rPr lang="en-US" sz="2000" dirty="0">
                <a:solidFill>
                  <a:srgbClr val="FF6400"/>
                </a:solidFill>
              </a:rPr>
              <a:t>d : need to do </a:t>
            </a:r>
            <a:r>
              <a:rPr lang="en-US" sz="2000" dirty="0" err="1">
                <a:solidFill>
                  <a:srgbClr val="FF6400"/>
                </a:solidFill>
              </a:rPr>
              <a:t>n</a:t>
            </a:r>
            <a:r>
              <a:rPr lang="en-US" sz="2000" baseline="30000" dirty="0" err="1">
                <a:solidFill>
                  <a:srgbClr val="FF6400"/>
                </a:solidFill>
              </a:rPr>
              <a:t>d</a:t>
            </a:r>
            <a:r>
              <a:rPr lang="en-US" sz="2000" dirty="0">
                <a:solidFill>
                  <a:srgbClr val="FF6400"/>
                </a:solidFill>
              </a:rPr>
              <a:t> work to create all the </a:t>
            </a:r>
            <a:r>
              <a:rPr lang="en-US" sz="2000" dirty="0" err="1">
                <a:solidFill>
                  <a:srgbClr val="FF6400"/>
                </a:solidFill>
              </a:rPr>
              <a:t>subproblems</a:t>
            </a:r>
            <a:r>
              <a:rPr lang="en-US" sz="2000" dirty="0">
                <a:solidFill>
                  <a:srgbClr val="FF6400"/>
                </a:solidFill>
              </a:rPr>
              <a:t> and combine their solutions</a:t>
            </a:r>
            <a:r>
              <a:rPr lang="en-US" sz="2000" dirty="0">
                <a:solidFill>
                  <a:srgbClr val="7030A0"/>
                </a:solidFill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15050" y="95980"/>
                <a:ext cx="2908792" cy="105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We can also take n/b to mean either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and the theorem is still true.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050" y="95980"/>
                <a:ext cx="2908792" cy="1058816"/>
              </a:xfrm>
              <a:prstGeom prst="rect">
                <a:avLst/>
              </a:prstGeom>
              <a:blipFill>
                <a:blip r:embed="rId4"/>
                <a:stretch>
                  <a:fillRect t="-238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EF708-EB82-D349-B52B-A00866A96418}"/>
                  </a:ext>
                </a:extLst>
              </p:cNvPr>
              <p:cNvSpPr txBox="1"/>
              <p:nvPr/>
            </p:nvSpPr>
            <p:spPr>
              <a:xfrm>
                <a:off x="1105750" y="2870476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EF708-EB82-D349-B52B-A00866A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50" y="2870476"/>
                <a:ext cx="6458627" cy="2219775"/>
              </a:xfrm>
              <a:prstGeom prst="rect">
                <a:avLst/>
              </a:prstGeom>
              <a:blipFill>
                <a:blip r:embed="rId5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C07A2C-BF07-E44E-9F8F-4F068FDE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6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890" y="0"/>
            <a:ext cx="7886700" cy="1325563"/>
          </a:xfrm>
        </p:spPr>
        <p:txBody>
          <a:bodyPr/>
          <a:lstStyle/>
          <a:p>
            <a:r>
              <a:rPr lang="en-US" dirty="0" err="1"/>
              <a:t>基于近似中间数的</a:t>
            </a:r>
            <a:r>
              <a:rPr lang="en-US" altLang="zh-CN" dirty="0" err="1"/>
              <a:t>pivot</a:t>
            </a:r>
            <a:r>
              <a:rPr lang="zh-CN" altLang="en-US" dirty="0"/>
              <a:t>选择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5" y="1078257"/>
            <a:ext cx="876473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can’t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A,n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ea typeface="Courier" charset="0"/>
                <a:cs typeface="Courier" charset="0"/>
              </a:rPr>
              <a:t>(yet)</a:t>
            </a:r>
          </a:p>
          <a:p>
            <a:r>
              <a:rPr lang="en-US" sz="2400" dirty="0">
                <a:ea typeface="Courier" charset="0"/>
                <a:cs typeface="Courier" charset="0"/>
              </a:rPr>
              <a:t>But we can divide and conquer and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B,m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 </a:t>
            </a:r>
            <a:r>
              <a:rPr lang="en-US" sz="2400" dirty="0">
                <a:ea typeface="Courier" charset="0"/>
                <a:cs typeface="Courier" charset="0"/>
              </a:rPr>
              <a:t>for smaller values of m (where </a:t>
            </a:r>
            <a:r>
              <a:rPr lang="en-US" sz="2400" dirty="0" err="1">
                <a:ea typeface="Courier" charset="0"/>
                <a:cs typeface="Courier" charset="0"/>
              </a:rPr>
              <a:t>len</a:t>
            </a:r>
            <a:r>
              <a:rPr lang="en-US" sz="2400" dirty="0">
                <a:ea typeface="Courier" charset="0"/>
                <a:cs typeface="Courier" charset="0"/>
              </a:rPr>
              <a:t>(B) = m). </a:t>
            </a:r>
          </a:p>
          <a:p>
            <a:r>
              <a:rPr lang="en-US" sz="2400" b="1" u="sng" dirty="0">
                <a:solidFill>
                  <a:srgbClr val="FF0000"/>
                </a:solidFill>
                <a:ea typeface="Courier" charset="0"/>
                <a:cs typeface="Courier" charset="0"/>
              </a:rPr>
              <a:t>Lemma*: </a:t>
            </a:r>
            <a:r>
              <a:rPr lang="en-US" sz="2400" dirty="0">
                <a:solidFill>
                  <a:srgbClr val="FF0000"/>
                </a:solidFill>
                <a:ea typeface="Courier" charset="0"/>
                <a:cs typeface="Courier" charset="0"/>
              </a:rPr>
              <a:t>The median of sub-medians is close to the median</a:t>
            </a:r>
            <a:r>
              <a:rPr lang="en-US" sz="2400" dirty="0">
                <a:ea typeface="Courier" charset="0"/>
                <a:cs typeface="Courier" charset="0"/>
              </a:rPr>
              <a:t>.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871" y="6536952"/>
            <a:ext cx="889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*we will make this a bit more precise.</a:t>
            </a:r>
          </a:p>
        </p:txBody>
      </p:sp>
      <p:sp>
        <p:nvSpPr>
          <p:cNvPr id="5" name="Rectangle 4"/>
          <p:cNvSpPr/>
          <p:nvPr/>
        </p:nvSpPr>
        <p:spPr>
          <a:xfrm>
            <a:off x="881149" y="5560523"/>
            <a:ext cx="7384819" cy="515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45501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15641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40854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7145" y="5228014"/>
            <a:ext cx="0" cy="1230283"/>
          </a:xfrm>
          <a:prstGeom prst="line">
            <a:avLst/>
          </a:prstGeom>
          <a:ln w="2857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/>
          <p:cNvSpPr/>
          <p:nvPr/>
        </p:nvSpPr>
        <p:spPr>
          <a:xfrm rot="5400000">
            <a:off x="5993071" y="4131560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4449067" y="4150351"/>
            <a:ext cx="391857" cy="145871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1501427" y="4131561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2974936" y="4172513"/>
            <a:ext cx="373687" cy="1432559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7405629" y="4215293"/>
            <a:ext cx="391854" cy="1328823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03647" y="4314445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3847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7078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0928" y="434673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sub-median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2300" y="430139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443596" y="608453"/>
            <a:ext cx="525932" cy="6886055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74698" y="3127124"/>
            <a:ext cx="139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</a:t>
            </a:r>
            <a:r>
              <a:rPr lang="en-US"/>
              <a:t>of sub-medians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10947" y="3084587"/>
            <a:ext cx="172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of the </a:t>
            </a:r>
            <a:r>
              <a:rPr lang="en-US"/>
              <a:t>whole thing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6E6C"/>
                          </a:solidFill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rgbClr val="CF6E6C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9681" y="3069260"/>
            <a:ext cx="289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CF6E6C"/>
                </a:solidFill>
              </a:rPr>
              <a:t>What we’ll use as the pivot</a:t>
            </a:r>
          </a:p>
        </p:txBody>
      </p:sp>
      <p:cxnSp>
        <p:nvCxnSpPr>
          <p:cNvPr id="26" name="Straight Arrow Connector 25"/>
          <p:cNvCxnSpPr>
            <a:stCxn id="6" idx="3"/>
            <a:endCxn id="22" idx="1"/>
          </p:cNvCxnSpPr>
          <p:nvPr/>
        </p:nvCxnSpPr>
        <p:spPr>
          <a:xfrm>
            <a:off x="2886788" y="3253926"/>
            <a:ext cx="1087910" cy="196364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0259" y="2874946"/>
            <a:ext cx="130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>
                <a:solidFill>
                  <a:srgbClr val="CF6E6C"/>
                </a:solidFill>
              </a:rPr>
              <a:t>Ideal </a:t>
            </a:r>
            <a:r>
              <a:rPr lang="en-US" i="1" dirty="0">
                <a:solidFill>
                  <a:srgbClr val="CF6E6C"/>
                </a:solidFill>
              </a:rPr>
              <a:t>pivot</a:t>
            </a:r>
          </a:p>
        </p:txBody>
      </p:sp>
      <p:cxnSp>
        <p:nvCxnSpPr>
          <p:cNvPr id="28" name="Straight Arrow Connector 27"/>
          <p:cNvCxnSpPr>
            <a:stCxn id="27" idx="2"/>
            <a:endCxn id="23" idx="3"/>
          </p:cNvCxnSpPr>
          <p:nvPr/>
        </p:nvCxnSpPr>
        <p:spPr>
          <a:xfrm flipH="1">
            <a:off x="7234501" y="3244278"/>
            <a:ext cx="1020203" cy="163475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D4125946-C55B-B845-9ADC-00C3C439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422"/>
            <a:ext cx="5131558" cy="61751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pick the pivot</a:t>
            </a:r>
            <a:br>
              <a:rPr lang="en-US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ln w="28575">
                <a:solidFill>
                  <a:srgbClr val="7030A0"/>
                </a:solidFill>
              </a:ln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CHOOSEPIVOT(A):</a:t>
                </a:r>
              </a:p>
              <a:p>
                <a:pPr lvl="1"/>
                <a:r>
                  <a:rPr lang="en-US" dirty="0"/>
                  <a:t>Split A into m 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groups, of size &lt;=5 each.</a:t>
                </a: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=1, .., 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median within the </a:t>
                </a:r>
                <a:r>
                  <a:rPr lang="en-US" dirty="0" err="1"/>
                  <a:t>i’th</a:t>
                </a:r>
                <a:r>
                  <a:rPr lang="en-US" dirty="0"/>
                  <a:t> group, call it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i</a:t>
                </a:r>
              </a:p>
              <a:p>
                <a:pPr lvl="1"/>
                <a:r>
                  <a:rPr lang="en-US" dirty="0"/>
                  <a:t>p = SELECT( </a:t>
                </a:r>
                <a:r>
                  <a:rPr lang="en-US" dirty="0">
                    <a:solidFill>
                      <a:schemeClr val="accent4"/>
                    </a:solidFill>
                  </a:rPr>
                  <a:t>[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1,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2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3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m</a:t>
                </a:r>
                <a:r>
                  <a:rPr lang="en-US" dirty="0">
                    <a:solidFill>
                      <a:schemeClr val="accent4"/>
                    </a:solidFill>
                  </a:rPr>
                  <a:t> ] , </a:t>
                </a:r>
                <a:r>
                  <a:rPr lang="en-US" dirty="0"/>
                  <a:t>m/2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) 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the index of p in A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blipFill>
                <a:blip r:embed="rId2"/>
                <a:stretch>
                  <a:fillRect l="-1493" t="-3590" b="-1026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924786" y="4457929"/>
            <a:ext cx="1776075" cy="352601"/>
            <a:chOff x="338594" y="807460"/>
            <a:chExt cx="3589007" cy="705201"/>
          </a:xfrm>
        </p:grpSpPr>
        <p:sp>
          <p:nvSpPr>
            <p:cNvPr id="7" name="Rectangle 6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6479" y="4457930"/>
            <a:ext cx="1776075" cy="352601"/>
            <a:chOff x="338594" y="807460"/>
            <a:chExt cx="3589007" cy="705201"/>
          </a:xfrm>
        </p:grpSpPr>
        <p:sp>
          <p:nvSpPr>
            <p:cNvPr id="32" name="Rectangle 31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23073" y="4447457"/>
            <a:ext cx="1776075" cy="352601"/>
            <a:chOff x="338594" y="807460"/>
            <a:chExt cx="3589007" cy="705201"/>
          </a:xfrm>
        </p:grpSpPr>
        <p:sp>
          <p:nvSpPr>
            <p:cNvPr id="38" name="Rectangle 37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501399" y="4457929"/>
            <a:ext cx="1776075" cy="352601"/>
            <a:chOff x="338594" y="807460"/>
            <a:chExt cx="3589007" cy="705201"/>
          </a:xfrm>
        </p:grpSpPr>
        <p:sp>
          <p:nvSpPr>
            <p:cNvPr id="44" name="Rectangle 43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299686" y="4457928"/>
            <a:ext cx="1776075" cy="352601"/>
            <a:chOff x="338594" y="807460"/>
            <a:chExt cx="3589007" cy="705201"/>
          </a:xfrm>
        </p:grpSpPr>
        <p:sp>
          <p:nvSpPr>
            <p:cNvPr id="50" name="Rectangle 49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22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890798" y="3434712"/>
            <a:ext cx="518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takes time O(1) for each group, since each group has size 5.  So that’s O(m)=O(n) total in the for loop.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3556273" y="2530299"/>
            <a:ext cx="742773" cy="936233"/>
          </a:xfrm>
          <a:prstGeom prst="straightConnector1">
            <a:avLst/>
          </a:prstGeom>
          <a:ln>
            <a:solidFill>
              <a:srgbClr val="CF6E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85458" y="3515418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351882" y="4042477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76942" y="4457928"/>
            <a:ext cx="348979" cy="352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928495" y="4848826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372722" y="5201425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274392" y="5046096"/>
            <a:ext cx="4415726" cy="382980"/>
            <a:chOff x="310968" y="5338704"/>
            <a:chExt cx="4415726" cy="382980"/>
          </a:xfrm>
        </p:grpSpPr>
        <p:sp>
          <p:nvSpPr>
            <p:cNvPr id="75" name="TextBox 74"/>
            <p:cNvSpPr txBox="1"/>
            <p:nvPr/>
          </p:nvSpPr>
          <p:spPr>
            <a:xfrm>
              <a:off x="310968" y="5352352"/>
              <a:ext cx="4415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 is SELECT(                                      , 3  ) = 6: 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938156" y="5338704"/>
              <a:ext cx="1784739" cy="352601"/>
              <a:chOff x="1828904" y="654462"/>
              <a:chExt cx="3606515" cy="705201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77" name="Rectangle 76"/>
              <p:cNvSpPr/>
              <p:nvPr/>
            </p:nvSpPr>
            <p:spPr>
              <a:xfrm>
                <a:off x="1828904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560275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291646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00029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73021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1924786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27805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6399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990670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3518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36479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8974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16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02363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5635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723073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07633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4382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790517" y="565975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51501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501399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85466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21659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567283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928495" y="553475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299686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65295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0148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65570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7267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51152" y="63281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256588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0623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568835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9275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36479" y="6325422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178471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348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854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033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605567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293488" y="63254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647386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486273" y="63049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6961730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314996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7675446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014268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3381784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4818021" y="613753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019037" y="63092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76357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8385051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751065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12492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6579" y="6033575"/>
            <a:ext cx="308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PARTITION around that 6: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1459540" y="6610758"/>
            <a:ext cx="258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is 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549694" y="6618710"/>
            <a:ext cx="337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</a:t>
            </a:r>
            <a:r>
              <a:rPr lang="en-US" sz="1400">
                <a:solidFill>
                  <a:srgbClr val="7030A0"/>
                </a:solidFill>
              </a:rPr>
              <a:t>is R: it’s almost the same size as L.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2C6AC8-7C3F-654C-94CF-6661CB6A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0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695 L 8.33333E-7 -0.1384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72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-0.00121 0.0567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7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115 L 0.00608 0.1083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5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00191 -0.0606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6" grpId="0"/>
      <p:bldP spid="59" grpId="0" animBg="1"/>
      <p:bldP spid="60" grpId="0" animBg="1"/>
      <p:bldP spid="61" grpId="0" animBg="1"/>
      <p:bldP spid="62" grpId="0" animBg="1"/>
      <p:bldP spid="6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99" grpId="1" animBg="1"/>
      <p:bldP spid="100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40" grpId="0"/>
      <p:bldP spid="1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Empirically (see Lecture 4 Python Notebook):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97" y="2377437"/>
            <a:ext cx="5951912" cy="422099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6A62B9-1D63-4949-9D39-83A6F966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Formally, we will prove (later):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9F85010-A5A0-6044-A388-D55B97677033}"/>
              </a:ext>
            </a:extLst>
          </p:cNvPr>
          <p:cNvGrpSpPr/>
          <p:nvPr/>
        </p:nvGrpSpPr>
        <p:grpSpPr>
          <a:xfrm>
            <a:off x="628650" y="2671281"/>
            <a:ext cx="7726634" cy="3215811"/>
            <a:chOff x="628650" y="2671281"/>
            <a:chExt cx="7726634" cy="321581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7648E1-03C1-A047-BC93-5FFC355B6BDC}"/>
                </a:ext>
              </a:extLst>
            </p:cNvPr>
            <p:cNvSpPr txBox="1"/>
            <p:nvPr/>
          </p:nvSpPr>
          <p:spPr>
            <a:xfrm>
              <a:off x="628650" y="2671281"/>
              <a:ext cx="7726634" cy="3215811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872836" y="2864432"/>
                  <a:ext cx="7398328" cy="25673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1" dirty="0">
                      <a:solidFill>
                        <a:schemeClr val="accent4"/>
                      </a:solidFill>
                    </a:rPr>
                    <a:t>Lemma: </a:t>
                  </a:r>
                  <a:r>
                    <a:rPr lang="en-US" sz="2800" dirty="0">
                      <a:solidFill>
                        <a:schemeClr val="accent4"/>
                      </a:solidFill>
                    </a:rPr>
                    <a:t>If we choose the pivots like this, then</a:t>
                  </a:r>
                  <a:endParaRPr lang="en-US" sz="28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8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+5</m:t>
                        </m:r>
                      </m:oMath>
                    </m:oMathPara>
                  </a14:m>
                  <a:endParaRPr lang="en-US" sz="2800" dirty="0">
                    <a:solidFill>
                      <a:schemeClr val="accent4"/>
                    </a:solidFill>
                  </a:endParaRPr>
                </a:p>
                <a:p>
                  <a:r>
                    <a:rPr lang="en-US" sz="2800" dirty="0">
                      <a:solidFill>
                        <a:schemeClr val="accent4"/>
                      </a:solidFill>
                    </a:rPr>
                    <a:t>and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+5</m:t>
                        </m:r>
                      </m:oMath>
                    </m:oMathPara>
                  </a14:m>
                  <a:endParaRPr lang="en-US" sz="28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836" y="2864432"/>
                  <a:ext cx="7398328" cy="2567369"/>
                </a:xfrm>
                <a:prstGeom prst="rect">
                  <a:avLst/>
                </a:prstGeom>
                <a:blipFill>
                  <a:blip r:embed="rId2"/>
                  <a:stretch>
                    <a:fillRect l="-1712" t="-2463" b="-1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C32F1E-E908-DB46-9CBF-9F681646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9705"/>
            <a:ext cx="4721629" cy="3348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900" dirty="0" err="1"/>
                  <a:t>实验检测</a:t>
                </a:r>
                <a:br>
                  <a:rPr lang="en-US" i="1" dirty="0">
                    <a:solidFill>
                      <a:schemeClr val="accent4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sz="270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5</m:t>
                    </m:r>
                    <m:r>
                      <a:rPr lang="en-US" sz="27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700" dirty="0">
                    <a:solidFill>
                      <a:schemeClr val="accent2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698" t="-1619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16200000">
            <a:off x="2563022" y="4706145"/>
            <a:ext cx="1300162" cy="1828797"/>
          </a:xfrm>
          <a:prstGeom prst="leftBrace">
            <a:avLst>
              <a:gd name="adj1" fmla="val 8333"/>
              <a:gd name="adj2" fmla="val 50629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91431" y="6256635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That’s this window</a:t>
            </a:r>
          </a:p>
        </p:txBody>
      </p:sp>
      <p:cxnSp>
        <p:nvCxnSpPr>
          <p:cNvPr id="11" name="Straight Connector 10"/>
          <p:cNvCxnSpPr>
            <a:stCxn id="8" idx="2"/>
          </p:cNvCxnSpPr>
          <p:nvPr/>
        </p:nvCxnSpPr>
        <p:spPr>
          <a:xfrm flipV="1">
            <a:off x="4127502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98704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448" y="4791918"/>
            <a:ext cx="1548391" cy="19263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79076" y="2512170"/>
            <a:ext cx="1660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在实际中</a:t>
            </a:r>
            <a:r>
              <a:rPr lang="zh-CN" altLang="en-US" sz="1600" dirty="0"/>
              <a:t>，在随机数组中</a:t>
            </a:r>
            <a:r>
              <a:rPr lang="zh-CN" altLang="en-US" sz="1600" b="1" dirty="0">
                <a:solidFill>
                  <a:srgbClr val="00B050"/>
                </a:solidFill>
              </a:rPr>
              <a:t>实际表现更好</a:t>
            </a:r>
            <a:r>
              <a:rPr lang="en-US" sz="1600" dirty="0"/>
              <a:t>!</a:t>
            </a:r>
          </a:p>
          <a:p>
            <a:pPr algn="ctr"/>
            <a:r>
              <a:rPr lang="en-US" sz="1600" dirty="0"/>
              <a:t>  </a:t>
            </a:r>
          </a:p>
          <a:p>
            <a:pPr algn="ctr"/>
            <a:r>
              <a:rPr lang="en-US" sz="1600" dirty="0" err="1"/>
              <a:t>给出的是</a:t>
            </a:r>
            <a:r>
              <a:rPr lang="en-US" altLang="zh-CN" sz="1600" dirty="0" err="1"/>
              <a:t>worst</a:t>
            </a:r>
            <a:r>
              <a:rPr lang="en-US" altLang="zh-CN" sz="1600" dirty="0"/>
              <a:t>-case</a:t>
            </a:r>
            <a:r>
              <a:rPr lang="zh-CN" altLang="en-US" sz="1600" dirty="0"/>
              <a:t>的界</a:t>
            </a:r>
            <a:endParaRPr lang="en-US" sz="1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F790F7-CFB1-8D43-86D1-CDD3784C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 ?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24C9AA4-4D1A-DE48-86EF-71621BDC2512}"/>
              </a:ext>
            </a:extLst>
          </p:cNvPr>
          <p:cNvSpPr txBox="1"/>
          <p:nvPr/>
        </p:nvSpPr>
        <p:spPr>
          <a:xfrm>
            <a:off x="2913456" y="4649722"/>
            <a:ext cx="2801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7030A0"/>
                </a:solidFill>
              </a:rPr>
              <a:t>估计一下大概是多少</a:t>
            </a:r>
            <a:r>
              <a:rPr lang="zh-CN" altLang="en-US" sz="2000" dirty="0">
                <a:solidFill>
                  <a:srgbClr val="7030A0"/>
                </a:solidFill>
              </a:rPr>
              <a:t>？</a:t>
            </a:r>
            <a:endParaRPr lang="en-US" altLang="zh-CN" sz="2000" dirty="0">
              <a:solidFill>
                <a:srgbClr val="7030A0"/>
              </a:solidFill>
            </a:endParaRPr>
          </a:p>
          <a:p>
            <a:endParaRPr lang="en-US" altLang="zh-CN" sz="2000" dirty="0">
              <a:solidFill>
                <a:srgbClr val="7030A0"/>
              </a:solidFill>
            </a:endParaRPr>
          </a:p>
          <a:p>
            <a:r>
              <a:rPr lang="zh-CN" altLang="en-US" sz="2000" dirty="0">
                <a:solidFill>
                  <a:srgbClr val="7030A0"/>
                </a:solidFill>
              </a:rPr>
              <a:t>应该如何证明呢？</a:t>
            </a:r>
            <a:endParaRPr lang="en-US" altLang="zh-CN" sz="2000" dirty="0">
              <a:solidFill>
                <a:srgbClr val="7030A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69F81-581C-0040-8AC8-EF3796A4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39168" y="59470"/>
                <a:ext cx="5604832" cy="2054366"/>
              </a:xfrm>
              <a:ln>
                <a:solidFill>
                  <a:schemeClr val="tx1"/>
                </a:solidFill>
              </a:ln>
            </p:spPr>
            <p:txBody>
              <a:bodyPr anchor="t">
                <a:normAutofit/>
              </a:bodyPr>
              <a:lstStyle/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Lemma says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 sz="180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sz="1800" dirty="0">
                  <a:solidFill>
                    <a:schemeClr val="accent4"/>
                  </a:solidFill>
                </a:endParaRPr>
              </a:p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Suppose </a:t>
                </a:r>
                <a:r>
                  <a:rPr lang="en-US" sz="1800" b="1" dirty="0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Courier" charset="0"/>
                  </a:rPr>
                  <a:t>Partition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 runs in time O(n)</a:t>
                </a:r>
              </a:p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Come up with a recurrence relation for T(n), the running time of </a:t>
                </a:r>
                <a:r>
                  <a:rPr lang="en-US" sz="1800" b="1" dirty="0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Big Caslon Medium" panose="02000603090000020003" pitchFamily="2" charset="-79"/>
                  </a:rPr>
                  <a:t>Select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Big Caslon Medium" panose="02000603090000020003" pitchFamily="2" charset="-79"/>
                  </a:rPr>
                  <a:t>, using the </a:t>
                </a:r>
                <a:r>
                  <a:rPr lang="en-US" sz="1800" b="1" dirty="0" err="1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Big Caslon Medium" panose="02000603090000020003" pitchFamily="2" charset="-79"/>
                  </a:rPr>
                  <a:t>choosePivot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Big Caslon Medium" panose="02000603090000020003" pitchFamily="2" charset="-79"/>
                  </a:rPr>
                  <a:t> algorithm we just described.</a:t>
                </a:r>
                <a:endParaRPr lang="en-US" sz="1800" dirty="0">
                  <a:solidFill>
                    <a:schemeClr val="accent4"/>
                  </a:solidFill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9168" y="59470"/>
                <a:ext cx="5604832" cy="2054366"/>
              </a:xfrm>
              <a:blipFill>
                <a:blip r:embed="rId2"/>
                <a:stretch>
                  <a:fillRect l="-6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choosePivot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5E599-047B-3F44-8E3E-90BD5916AE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701" y="1524308"/>
            <a:ext cx="1490370" cy="479397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44C2F5-E718-4D40-A567-92D647EE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27545"/>
      </p:ext>
    </p:extLst>
  </p:cSld>
  <p:clrMapOvr>
    <a:masterClrMapping/>
  </p:clrMapOvr>
  <p:transition spd="slow">
    <p:push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7FD308-7071-7546-BEA5-EA3A1E9FBFF9}"/>
              </a:ext>
            </a:extLst>
          </p:cNvPr>
          <p:cNvSpPr txBox="1"/>
          <p:nvPr/>
        </p:nvSpPr>
        <p:spPr>
          <a:xfrm>
            <a:off x="4051139" y="4726859"/>
            <a:ext cx="509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7400"/>
                </a:solidFill>
              </a:rPr>
              <a:t>Outside of CHOOSEPIVOT, there’s at most one recursive call to SELECT on array of size 7n/10 + 5. 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140D13-5804-ED4E-9542-030FBB6AFBC0}"/>
              </a:ext>
            </a:extLst>
          </p:cNvPr>
          <p:cNvCxnSpPr>
            <a:cxnSpLocks/>
          </p:cNvCxnSpPr>
          <p:nvPr/>
        </p:nvCxnSpPr>
        <p:spPr>
          <a:xfrm flipH="1" flipV="1">
            <a:off x="5416952" y="4479403"/>
            <a:ext cx="1480805" cy="271501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F8B570-7D2E-4B4A-BD2C-02347A91776F}"/>
              </a:ext>
            </a:extLst>
          </p:cNvPr>
          <p:cNvSpPr txBox="1"/>
          <p:nvPr/>
        </p:nvSpPr>
        <p:spPr>
          <a:xfrm>
            <a:off x="511097" y="4563797"/>
            <a:ext cx="321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对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CHOOSEPIVOT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的调用在大小为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n/5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的数组上再次递归调用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SELECT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3D9E1A-FF71-A64C-A774-DB77868901A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19073" y="4292297"/>
            <a:ext cx="1583144" cy="271500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4B1137-7B5E-F64F-B234-8580D0D25FBD}"/>
              </a:ext>
            </a:extLst>
          </p:cNvPr>
          <p:cNvGrpSpPr/>
          <p:nvPr/>
        </p:nvGrpSpPr>
        <p:grpSpPr>
          <a:xfrm>
            <a:off x="2031963" y="5354389"/>
            <a:ext cx="7218023" cy="1445421"/>
            <a:chOff x="2031963" y="5354389"/>
            <a:chExt cx="7218023" cy="14454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89642B-3199-E748-B06B-0C8B9D5E5597}"/>
                </a:ext>
              </a:extLst>
            </p:cNvPr>
            <p:cNvGrpSpPr/>
            <p:nvPr/>
          </p:nvGrpSpPr>
          <p:grpSpPr>
            <a:xfrm>
              <a:off x="2031963" y="5354389"/>
              <a:ext cx="6539577" cy="1148533"/>
              <a:chOff x="3194841" y="5589375"/>
              <a:chExt cx="6539577" cy="114853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7D225A8-5C9D-8649-BFCB-FE523221D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93018" y="5589375"/>
                <a:ext cx="1041400" cy="114853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2FB039-6AAA-E24B-A9D8-BAFEDF6765ED}"/>
                  </a:ext>
                </a:extLst>
              </p:cNvPr>
              <p:cNvSpPr txBox="1"/>
              <p:nvPr/>
            </p:nvSpPr>
            <p:spPr>
              <a:xfrm>
                <a:off x="3194841" y="5690544"/>
                <a:ext cx="561365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We’re going to drop the “+5” for convenience,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but it does not change the final answer. Why?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Hint: Define T’(n) := T(n+1000) and write recurrence for T’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D158A4-94C8-7E47-B7ED-B62B3A2A5EB4}"/>
                </a:ext>
              </a:extLst>
            </p:cNvPr>
            <p:cNvSpPr txBox="1"/>
            <p:nvPr/>
          </p:nvSpPr>
          <p:spPr>
            <a:xfrm>
              <a:off x="6699855" y="6461256"/>
              <a:ext cx="2550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7030A0"/>
                  </a:solidFill>
                </a:rPr>
                <a:t>Siggi</a:t>
              </a:r>
              <a:r>
                <a:rPr lang="en-US" sz="1600" dirty="0">
                  <a:solidFill>
                    <a:srgbClr val="7030A0"/>
                  </a:solidFill>
                </a:rPr>
                <a:t> the Studious Stork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148E91-A38E-994E-B0FA-34F889B9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2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1" y="198895"/>
            <a:ext cx="7886700" cy="52781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This sounds like a job for</a:t>
            </a:r>
            <a:r>
              <a:rPr lang="mr-IN" sz="2800" dirty="0">
                <a:latin typeface="+mn-lt"/>
              </a:rPr>
              <a:t>…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307387">
            <a:off x="420222" y="955704"/>
            <a:ext cx="7886700" cy="2607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i="1" dirty="0">
                <a:solidFill>
                  <a:srgbClr val="CF6E6C"/>
                </a:solidFill>
                <a:latin typeface="Bernard MT Condensed" charset="0"/>
                <a:ea typeface="Bernard MT Condensed" charset="0"/>
                <a:cs typeface="Bernard MT Condensed" charset="0"/>
              </a:rPr>
              <a:t>The Substitution Method!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  <a:blipFill>
                <a:blip r:embed="rId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4"/>
                    </a:solidFill>
                  </a:rPr>
                  <a:t>Conclusion: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  <a:blipFill>
                <a:blip r:embed="rId3"/>
                <a:stretch>
                  <a:fillRect l="-253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693954" y="174673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Step 1: generate a guess</a:t>
            </a:r>
          </a:p>
          <a:p>
            <a:r>
              <a:rPr lang="en-US" dirty="0"/>
              <a:t>Step 2: try to prove that your guess is correct</a:t>
            </a:r>
          </a:p>
          <a:p>
            <a:r>
              <a:rPr lang="en-US" dirty="0"/>
              <a:t>Step 3: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3730" y="4071833"/>
                <a:ext cx="3234478" cy="144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Technically we only did it for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1600" i="1">
                        <a:solidFill>
                          <a:srgbClr val="7030A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, 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not when the last term 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has a big-Oh…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730" y="4071833"/>
                <a:ext cx="3234478" cy="1445717"/>
              </a:xfrm>
              <a:prstGeom prst="rect">
                <a:avLst/>
              </a:prstGeom>
              <a:blipFill>
                <a:blip r:embed="rId4"/>
                <a:stretch>
                  <a:fillRect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458825-E6CA-F84D-8C0B-F2F11EF3B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821" y="5254305"/>
            <a:ext cx="936296" cy="1168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98771-43DA-C847-890A-970B690C6CC3}"/>
              </a:ext>
            </a:extLst>
          </p:cNvPr>
          <p:cNvSpPr txBox="1"/>
          <p:nvPr/>
        </p:nvSpPr>
        <p:spPr>
          <a:xfrm>
            <a:off x="5683730" y="6445490"/>
            <a:ext cx="3234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Plucky the Pedantic Penguin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4DA36D-6CC6-A643-99D3-4ED3123EDC7B}"/>
              </a:ext>
            </a:extLst>
          </p:cNvPr>
          <p:cNvSpPr txBox="1"/>
          <p:nvPr/>
        </p:nvSpPr>
        <p:spPr>
          <a:xfrm>
            <a:off x="682906" y="3946965"/>
            <a:ext cx="434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我们上节课用替换法已经证明</a:t>
            </a:r>
            <a:r>
              <a:rPr lang="zh-CN" altLang="en-US" dirty="0"/>
              <a:t>：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5AAF17-1762-EF43-9121-5B0C892985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698" y="5505646"/>
            <a:ext cx="1692141" cy="1352354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CB224C-A523-DC4A-8B02-0BF10C7C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14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9BD23-EA0E-5943-8D66-95898990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57" y="433992"/>
            <a:ext cx="7886700" cy="723935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When the last term has a big-Oh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E59E33-78D4-064C-938A-473765AC2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9752"/>
            <a:ext cx="7886700" cy="500312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W</a:t>
            </a:r>
            <a:r>
              <a:rPr lang="fr-FR" altLang="zh-CN" dirty="0"/>
              <a:t>e </a:t>
            </a:r>
            <a:r>
              <a:rPr lang="fr-FR" altLang="zh-CN" dirty="0" err="1"/>
              <a:t>consider</a:t>
            </a:r>
            <a:r>
              <a:rPr lang="fr-FR" altLang="zh-CN" dirty="0"/>
              <a:t> the </a:t>
            </a:r>
            <a:r>
              <a:rPr lang="fr-FR" altLang="zh-CN" dirty="0" err="1"/>
              <a:t>recurrence</a:t>
            </a:r>
            <a:r>
              <a:rPr lang="fr-FR" altLang="zh-CN" dirty="0"/>
              <a:t> </a:t>
            </a:r>
          </a:p>
          <a:p>
            <a:pPr marL="0" indent="0">
              <a:buNone/>
            </a:pPr>
            <a:r>
              <a:rPr lang="zh-CN" altLang="en-US" dirty="0"/>
              <a:t>                   </a:t>
            </a:r>
            <a:r>
              <a:rPr lang="fr-FR" altLang="zh-CN" dirty="0" err="1"/>
              <a:t>T</a:t>
            </a:r>
            <a:r>
              <a:rPr lang="fr-FR" altLang="zh-CN" dirty="0"/>
              <a:t>(n) ≤ </a:t>
            </a:r>
            <a:r>
              <a:rPr lang="fr-FR" altLang="zh-CN" dirty="0" err="1"/>
              <a:t>T</a:t>
            </a:r>
            <a:r>
              <a:rPr lang="fr-FR" altLang="zh-CN" dirty="0"/>
              <a:t>(n/5) + </a:t>
            </a:r>
            <a:r>
              <a:rPr lang="fr-FR" altLang="zh-CN" dirty="0" err="1"/>
              <a:t>T</a:t>
            </a:r>
            <a:r>
              <a:rPr lang="fr-FR" altLang="zh-CN" dirty="0"/>
              <a:t>(7n/10) </a:t>
            </a:r>
            <a:r>
              <a:rPr lang="fr-FR" altLang="zh-CN" sz="3500" b="1" dirty="0">
                <a:solidFill>
                  <a:srgbClr val="C00000"/>
                </a:solidFill>
              </a:rPr>
              <a:t>+ </a:t>
            </a:r>
            <a:r>
              <a:rPr lang="fr-FR" altLang="zh-CN" sz="3500" b="1" dirty="0" err="1">
                <a:solidFill>
                  <a:srgbClr val="C00000"/>
                </a:solidFill>
              </a:rPr>
              <a:t>cn</a:t>
            </a:r>
            <a:r>
              <a:rPr lang="fr-FR" altLang="zh-CN" sz="3500" b="1" dirty="0">
                <a:solidFill>
                  <a:srgbClr val="C00000"/>
                </a:solidFill>
              </a:rPr>
              <a:t> </a:t>
            </a:r>
            <a:endParaRPr lang="fr-FR" altLang="zh-CN" b="1" dirty="0">
              <a:solidFill>
                <a:srgbClr val="C00000"/>
              </a:solidFill>
            </a:endParaRP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guess:</a:t>
            </a:r>
          </a:p>
          <a:p>
            <a:endParaRPr lang="en-US" dirty="0"/>
          </a:p>
          <a:p>
            <a:r>
              <a:rPr lang="fr-FR" altLang="zh-CN" dirty="0"/>
              <a:t>To </a:t>
            </a:r>
            <a:r>
              <a:rPr lang="fr-FR" altLang="zh-CN" dirty="0" err="1"/>
              <a:t>prove</a:t>
            </a:r>
            <a:r>
              <a:rPr lang="fr-FR" altLang="zh-CN" dirty="0"/>
              <a:t> for n = k, </a:t>
            </a:r>
            <a:r>
              <a:rPr lang="fr-FR" altLang="zh-CN" dirty="0" err="1"/>
              <a:t>we</a:t>
            </a:r>
            <a:r>
              <a:rPr lang="fr-FR" altLang="zh-CN" dirty="0"/>
              <a:t> </a:t>
            </a:r>
            <a:r>
              <a:rPr lang="fr-FR" altLang="zh-CN" dirty="0" err="1"/>
              <a:t>solve</a:t>
            </a:r>
            <a:r>
              <a:rPr lang="fr-FR" altLang="zh-CN" dirty="0"/>
              <a:t> the </a:t>
            </a:r>
            <a:r>
              <a:rPr lang="fr-FR" altLang="zh-CN" dirty="0" err="1"/>
              <a:t>following</a:t>
            </a:r>
            <a:r>
              <a:rPr lang="fr-FR" altLang="zh-CN" dirty="0"/>
              <a:t> </a:t>
            </a:r>
            <a:r>
              <a:rPr lang="fr-FR" altLang="zh-CN" dirty="0" err="1"/>
              <a:t>equation</a:t>
            </a:r>
            <a:r>
              <a:rPr lang="fr-FR" altLang="zh-CN" dirty="0"/>
              <a:t>:</a:t>
            </a:r>
          </a:p>
          <a:p>
            <a:endParaRPr lang="fr-FR" altLang="zh-CN" dirty="0"/>
          </a:p>
          <a:p>
            <a:endParaRPr lang="fr-FR" altLang="zh-CN" dirty="0"/>
          </a:p>
          <a:p>
            <a:endParaRPr lang="fr-FR" altLang="zh-CN" dirty="0"/>
          </a:p>
          <a:p>
            <a:endParaRPr lang="fr-FR" altLang="zh-CN" dirty="0"/>
          </a:p>
          <a:p>
            <a:r>
              <a:rPr lang="en-US" altLang="zh-CN" dirty="0"/>
              <a:t>W</a:t>
            </a:r>
            <a:r>
              <a:rPr lang="fr-FR" altLang="zh-CN" dirty="0"/>
              <a:t>e </a:t>
            </a:r>
            <a:r>
              <a:rPr lang="fr-FR" altLang="zh-CN" dirty="0" err="1"/>
              <a:t>can</a:t>
            </a:r>
            <a:r>
              <a:rPr lang="fr-FR" altLang="zh-CN" dirty="0"/>
              <a:t> </a:t>
            </a:r>
            <a:r>
              <a:rPr lang="fr-FR" altLang="zh-CN" dirty="0" err="1"/>
              <a:t>choose</a:t>
            </a:r>
            <a:r>
              <a:rPr lang="fr-FR" altLang="zh-CN" dirty="0"/>
              <a:t> d = max (1, 10c ),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completed.</a:t>
            </a:r>
            <a:r>
              <a:rPr lang="zh-CN" altLang="en-US" dirty="0"/>
              <a:t> </a:t>
            </a:r>
            <a:endParaRPr lang="fr-FR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C6F79-9CCF-6645-BD8E-B67C612C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11" y="2573924"/>
            <a:ext cx="3021771" cy="7267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EED1D5-A645-D142-8741-DAE259892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2" y="3829656"/>
            <a:ext cx="6475575" cy="174116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782D0-C95E-194D-974F-78BDA9C4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1721-33E7-0147-800A-5FC23633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06FE5-48FA-E24D-A018-37601C70B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solve recurrence relations.</a:t>
            </a:r>
          </a:p>
          <a:p>
            <a:r>
              <a:rPr lang="en-US" dirty="0"/>
              <a:t>More general than the master method.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Step 1</a:t>
            </a:r>
            <a:r>
              <a:rPr lang="en-US" dirty="0"/>
              <a:t>: Generate a guess at the correct answer.</a:t>
            </a:r>
          </a:p>
          <a:p>
            <a:r>
              <a:rPr lang="en-US" dirty="0">
                <a:solidFill>
                  <a:schemeClr val="accent4"/>
                </a:solidFill>
              </a:rPr>
              <a:t>Step 2</a:t>
            </a:r>
            <a:r>
              <a:rPr lang="en-US" dirty="0"/>
              <a:t>: Try to prove that your guess is correct.</a:t>
            </a:r>
          </a:p>
          <a:p>
            <a:r>
              <a:rPr lang="en-US" dirty="0">
                <a:solidFill>
                  <a:schemeClr val="accent4"/>
                </a:solidFill>
              </a:rPr>
              <a:t>(Step 3</a:t>
            </a:r>
            <a:r>
              <a:rPr lang="en-US" dirty="0"/>
              <a:t>: Profit.)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174933-CFED-7F42-BC99-7EE64461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9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76726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Let’s guess the solution is</a:t>
                </a:r>
              </a:p>
              <a:p>
                <a:pPr marL="0" indent="0"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      (*)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(aka, guessing T(n) = O(g(n)))</a:t>
                </a:r>
              </a:p>
              <a:p>
                <a:r>
                  <a:rPr lang="en-US" dirty="0"/>
                  <a:t>Prove this by induction, with the inductive hypothesis (*) for all smaller n’s.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767261"/>
              </a:xfrm>
              <a:blipFill>
                <a:blip r:embed="rId2"/>
                <a:stretch>
                  <a:fillRect l="-6592" t="-15650" b="-23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872164" y="566242"/>
            <a:ext cx="2243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work to call </a:t>
            </a:r>
            <a:r>
              <a:rPr lang="en-US">
                <a:solidFill>
                  <a:schemeClr val="accent4"/>
                </a:solidFill>
              </a:rPr>
              <a:t>recursive sub-problems and merge them back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0825" y="2416087"/>
            <a:ext cx="2214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Work in r different sub-problems, which might </a:t>
            </a:r>
            <a:r>
              <a:rPr lang="en-US">
                <a:solidFill>
                  <a:schemeClr val="accent1"/>
                </a:solidFill>
              </a:rPr>
              <a:t>have different sizes.</a:t>
            </a: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 flipH="1">
            <a:off x="4843463" y="1027907"/>
            <a:ext cx="1028701" cy="66278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0"/>
          </p:cNvCxnSpPr>
          <p:nvPr/>
        </p:nvCxnSpPr>
        <p:spPr>
          <a:xfrm flipH="1" flipV="1">
            <a:off x="6600825" y="2185988"/>
            <a:ext cx="1107282" cy="230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4C0A0E-FA9D-DC4A-A1C5-F11BDECB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708" y="1814050"/>
            <a:ext cx="8908889" cy="4351338"/>
          </a:xfrm>
        </p:spPr>
        <p:txBody>
          <a:bodyPr/>
          <a:lstStyle/>
          <a:p>
            <a:r>
              <a:rPr lang="en-US" dirty="0"/>
              <a:t>First, we figured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Find the median</a:t>
            </a:r>
          </a:p>
          <a:p>
            <a:pPr lvl="1"/>
            <a:endParaRPr lang="en-US" dirty="0"/>
          </a:p>
          <a:p>
            <a:r>
              <a:rPr lang="en-US" dirty="0"/>
              <a:t>Then, we figured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 approximate median</a:t>
            </a:r>
          </a:p>
          <a:p>
            <a:pPr lvl="1"/>
            <a:endParaRPr lang="en-US" dirty="0"/>
          </a:p>
          <a:p>
            <a:r>
              <a:rPr lang="en-US" dirty="0"/>
              <a:t>Finally, we saw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Median of medians and divide and conquer!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Hooray!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B84F2D-A03D-D249-B1D2-11A7A31F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CD7F4-4DC7-5247-8B13-F117ED00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分析思考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ECCA0-1486-364F-8DA1-5894153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fr-FR" dirty="0"/>
              <a:t>如果</a:t>
            </a:r>
            <a:r>
              <a:rPr lang="zh-CN" altLang="en-US" dirty="0"/>
              <a:t>某个算法的时间复杂度的递推关系式如下，请分析算法的渐进时间复杂度</a:t>
            </a:r>
            <a:endParaRPr lang="fr-FR" altLang="zh-CN" dirty="0"/>
          </a:p>
          <a:p>
            <a:pPr marL="0" indent="0">
              <a:buNone/>
            </a:pPr>
            <a:r>
              <a:rPr lang="zh-CN" altLang="en-US" dirty="0"/>
              <a:t>          </a:t>
            </a:r>
            <a:r>
              <a:rPr lang="fr-FR" altLang="zh-CN" dirty="0" err="1"/>
              <a:t>T</a:t>
            </a:r>
            <a:r>
              <a:rPr lang="fr-FR" altLang="zh-CN" dirty="0"/>
              <a:t>(n) </a:t>
            </a:r>
            <a:r>
              <a:rPr lang="en-US" altLang="zh-CN" dirty="0"/>
              <a:t>=</a:t>
            </a:r>
            <a:r>
              <a:rPr lang="fr-FR" altLang="zh-CN" dirty="0"/>
              <a:t> </a:t>
            </a:r>
            <a:r>
              <a:rPr lang="fr-FR" altLang="zh-CN" dirty="0" err="1"/>
              <a:t>T</a:t>
            </a:r>
            <a:r>
              <a:rPr lang="fr-FR" altLang="zh-CN" dirty="0"/>
              <a:t>(n/</a:t>
            </a:r>
            <a:r>
              <a:rPr lang="en-US" altLang="zh-CN" dirty="0"/>
              <a:t>100</a:t>
            </a:r>
            <a:r>
              <a:rPr lang="fr-FR" altLang="zh-CN" dirty="0"/>
              <a:t>) + </a:t>
            </a:r>
            <a:r>
              <a:rPr lang="fr-FR" altLang="zh-CN" dirty="0" err="1"/>
              <a:t>T</a:t>
            </a:r>
            <a:r>
              <a:rPr lang="fr-FR" altLang="zh-CN" dirty="0"/>
              <a:t>(</a:t>
            </a:r>
            <a:r>
              <a:rPr lang="en-US" altLang="zh-CN" dirty="0"/>
              <a:t>98</a:t>
            </a:r>
            <a:r>
              <a:rPr lang="fr-FR" altLang="zh-CN" dirty="0"/>
              <a:t>n/10</a:t>
            </a:r>
            <a:r>
              <a:rPr lang="en-US" altLang="zh-CN" dirty="0"/>
              <a:t>0</a:t>
            </a:r>
            <a:r>
              <a:rPr lang="fr-FR" altLang="zh-CN" dirty="0"/>
              <a:t>) + O(n</a:t>
            </a:r>
            <a:r>
              <a:rPr lang="en-US" altLang="zh-CN" dirty="0"/>
              <a:t>)</a:t>
            </a:r>
            <a:r>
              <a:rPr lang="fr-FR" altLang="zh-CN" dirty="0"/>
              <a:t> </a:t>
            </a:r>
          </a:p>
          <a:p>
            <a:endParaRPr lang="en-US" dirty="0"/>
          </a:p>
          <a:p>
            <a:pPr marL="514350" indent="-514350">
              <a:buAutoNum type="arabicPeriod" startAt="2"/>
            </a:pPr>
            <a:r>
              <a:rPr lang="fr-FR" altLang="zh-CN" dirty="0" err="1"/>
              <a:t>T</a:t>
            </a:r>
            <a:r>
              <a:rPr lang="fr-FR" altLang="zh-CN" dirty="0"/>
              <a:t>(n) </a:t>
            </a:r>
            <a:r>
              <a:rPr lang="en-US" altLang="zh-CN" dirty="0"/>
              <a:t>=</a:t>
            </a:r>
            <a:r>
              <a:rPr lang="fr-FR" altLang="zh-CN" dirty="0"/>
              <a:t> </a:t>
            </a:r>
            <a:r>
              <a:rPr lang="fr-FR" altLang="zh-CN" dirty="0" err="1"/>
              <a:t>T</a:t>
            </a:r>
            <a:r>
              <a:rPr lang="fr-FR" altLang="zh-CN" dirty="0"/>
              <a:t>(n/</a:t>
            </a:r>
            <a:r>
              <a:rPr lang="en-US" altLang="zh-CN" dirty="0"/>
              <a:t>100</a:t>
            </a:r>
            <a:r>
              <a:rPr lang="fr-FR" altLang="zh-CN" dirty="0"/>
              <a:t>) + </a:t>
            </a:r>
            <a:r>
              <a:rPr lang="fr-FR" altLang="zh-CN" dirty="0" err="1"/>
              <a:t>T</a:t>
            </a:r>
            <a:r>
              <a:rPr lang="fr-FR" altLang="zh-CN" dirty="0"/>
              <a:t>(</a:t>
            </a:r>
            <a:r>
              <a:rPr lang="en-US" altLang="zh-CN" dirty="0"/>
              <a:t>48</a:t>
            </a:r>
            <a:r>
              <a:rPr lang="fr-FR" altLang="zh-CN" dirty="0"/>
              <a:t>n/10</a:t>
            </a:r>
            <a:r>
              <a:rPr lang="en-US" altLang="zh-CN" dirty="0"/>
              <a:t>0</a:t>
            </a:r>
            <a:r>
              <a:rPr lang="fr-FR" altLang="zh-CN" dirty="0"/>
              <a:t>) + O(</a:t>
            </a:r>
            <a:r>
              <a:rPr lang="en-US" altLang="zh-CN" dirty="0"/>
              <a:t>1)</a:t>
            </a:r>
            <a:r>
              <a:rPr lang="fr-FR" altLang="zh-CN" dirty="0"/>
              <a:t> </a:t>
            </a:r>
            <a:r>
              <a:rPr lang="zh-CN" altLang="fr-FR" dirty="0"/>
              <a:t>是</a:t>
            </a:r>
            <a:r>
              <a:rPr lang="en-US" altLang="zh-CN" dirty="0"/>
              <a:t>O(log(n))</a:t>
            </a:r>
            <a:r>
              <a:rPr lang="zh-CN" altLang="en-US" dirty="0"/>
              <a:t>的么？</a:t>
            </a:r>
            <a:endParaRPr lang="en-US" altLang="zh-CN" dirty="0"/>
          </a:p>
          <a:p>
            <a:pPr marL="514350" indent="-514350">
              <a:buAutoNum type="arabicPeriod" startAt="2"/>
            </a:pPr>
            <a:endParaRPr lang="en-US" altLang="zh-CN" dirty="0"/>
          </a:p>
          <a:p>
            <a:pPr marL="514350" indent="-514350">
              <a:buAutoNum type="arabicPeriod" startAt="2"/>
            </a:pPr>
            <a:r>
              <a:rPr lang="en-US" altLang="zh-CN" dirty="0"/>
              <a:t>T(n)=</a:t>
            </a:r>
            <a:r>
              <a:rPr lang="zh-CN" altLang="en-US" dirty="0"/>
              <a:t> </a:t>
            </a:r>
            <a:r>
              <a:rPr lang="fr-FR" altLang="zh-CN" dirty="0"/>
              <a:t> </a:t>
            </a:r>
            <a:r>
              <a:rPr lang="fr-FR" altLang="zh-CN" dirty="0" err="1"/>
              <a:t>T</a:t>
            </a:r>
            <a:r>
              <a:rPr lang="fr-FR" altLang="zh-CN" dirty="0"/>
              <a:t>(</a:t>
            </a:r>
            <a:r>
              <a:rPr lang="en-US" altLang="zh-CN" dirty="0"/>
              <a:t>98</a:t>
            </a:r>
            <a:r>
              <a:rPr lang="fr-FR" altLang="zh-CN" dirty="0"/>
              <a:t>n/10</a:t>
            </a:r>
            <a:r>
              <a:rPr lang="en-US" altLang="zh-CN" dirty="0"/>
              <a:t>0</a:t>
            </a:r>
            <a:r>
              <a:rPr lang="fr-FR" altLang="zh-CN" dirty="0"/>
              <a:t>) + O(</a:t>
            </a:r>
            <a:r>
              <a:rPr lang="en-US" altLang="zh-CN" dirty="0"/>
              <a:t>1)</a:t>
            </a:r>
            <a:r>
              <a:rPr lang="zh-CN" altLang="en-US" dirty="0"/>
              <a:t> 是</a:t>
            </a:r>
            <a:r>
              <a:rPr lang="en-US" altLang="zh-CN" dirty="0"/>
              <a:t>O(log(n))</a:t>
            </a:r>
            <a:r>
              <a:rPr lang="zh-CN" altLang="en-US" dirty="0"/>
              <a:t>的么？</a:t>
            </a:r>
            <a:r>
              <a:rPr lang="fr-FR" altLang="zh-CN" dirty="0"/>
              <a:t> 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6F7FE-217C-5D4E-B5E7-6D8F4A2D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19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213698"/>
            <a:ext cx="9001124" cy="779462"/>
          </a:xfrm>
        </p:spPr>
        <p:txBody>
          <a:bodyPr>
            <a:noAutofit/>
          </a:bodyPr>
          <a:lstStyle/>
          <a:p>
            <a:r>
              <a:rPr lang="fr-FR" altLang="zh-CN" sz="2800" b="1" dirty="0" err="1"/>
              <a:t>T</a:t>
            </a:r>
            <a:r>
              <a:rPr lang="fr-FR" altLang="zh-CN" sz="2800" b="1" dirty="0"/>
              <a:t>(n) ≤ </a:t>
            </a:r>
            <a:r>
              <a:rPr lang="fr-FR" altLang="zh-CN" sz="2800" b="1" dirty="0" err="1"/>
              <a:t>T</a:t>
            </a:r>
            <a:r>
              <a:rPr lang="fr-FR" altLang="zh-CN" sz="2800" b="1" dirty="0"/>
              <a:t>(n/5) + </a:t>
            </a:r>
            <a:r>
              <a:rPr lang="fr-FR" altLang="zh-CN" sz="2800" b="1" dirty="0" err="1"/>
              <a:t>T</a:t>
            </a:r>
            <a:r>
              <a:rPr lang="fr-FR" altLang="zh-CN" sz="2800" b="1" dirty="0"/>
              <a:t>(7n/10) + </a:t>
            </a:r>
            <a:r>
              <a:rPr lang="fr-FR" altLang="zh-CN" sz="2800" b="1" dirty="0" err="1"/>
              <a:t>cn</a:t>
            </a:r>
            <a:r>
              <a:rPr lang="fr-FR" altLang="zh-CN" sz="2800" b="1" dirty="0"/>
              <a:t> </a:t>
            </a:r>
            <a:r>
              <a:rPr lang="zh-CN" altLang="fr-FR" sz="3500" b="1" dirty="0">
                <a:solidFill>
                  <a:srgbClr val="C00000"/>
                </a:solidFill>
              </a:rPr>
              <a:t>究竟</a:t>
            </a:r>
            <a:r>
              <a:rPr lang="zh-CN" altLang="en-US" sz="3500" b="1" dirty="0">
                <a:solidFill>
                  <a:srgbClr val="C00000"/>
                </a:solidFill>
              </a:rPr>
              <a:t>是怎么来的</a:t>
            </a:r>
            <a:r>
              <a:rPr lang="en-US" altLang="zh-CN" sz="3500" b="1" dirty="0">
                <a:solidFill>
                  <a:srgbClr val="C00000"/>
                </a:solidFill>
              </a:rPr>
              <a:t>?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Lemma: </a:t>
                </a:r>
                <a:r>
                  <a:rPr lang="en-US" dirty="0">
                    <a:solidFill>
                      <a:schemeClr val="tx1"/>
                    </a:solidFill>
                  </a:rPr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see a </a:t>
                </a:r>
                <a:r>
                  <a:rPr lang="en-US" dirty="0">
                    <a:solidFill>
                      <a:schemeClr val="accent4"/>
                    </a:solidFill>
                  </a:rPr>
                  <a:t>proof by picture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See lecture notes for </a:t>
                </a:r>
                <a:r>
                  <a:rPr lang="en-US" dirty="0">
                    <a:solidFill>
                      <a:schemeClr val="accent4"/>
                    </a:solidFill>
                  </a:rPr>
                  <a:t>proof by proof</a:t>
                </a:r>
                <a:r>
                  <a:rPr lang="en-US" dirty="0"/>
                  <a:t>.</a:t>
                </a:r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  <a:blipFill>
                <a:blip r:embed="rId2"/>
                <a:stretch>
                  <a:fillRect l="-1605" t="-1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FCD579-9C92-2D43-BB04-76A47ECB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0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</a:t>
            </a:r>
            <a:r>
              <a:rPr lang="en-US"/>
              <a:t>by picture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09643" y="5997382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Say these are our m = [n/5] sub-arrays of </a:t>
            </a:r>
            <a:r>
              <a:rPr lang="en-US" sz="2800"/>
              <a:t>size at most 5</a:t>
            </a:r>
            <a:r>
              <a:rPr lang="en-US" sz="28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6" name="Right Brace 35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6B897C-41E4-5C48-B46E-BCEFF39B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7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84435" y="5740419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our head, let’s sort them.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7644" y="4283708"/>
            <a:ext cx="1932652" cy="257429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4435" y="6259053"/>
            <a:ext cx="540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find medians.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85162" y="2845511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82529" y="2829809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62998" y="2823740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03763" y="2823740"/>
            <a:ext cx="601936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982584" y="21618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D35300-B80E-A140-A5CF-50673892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9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5022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6" name="Rectangle 5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2" name="Rectangle 11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8" name="Rectangle 17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4" name="Rectangle 23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30" name="Rectangle 29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0558" y="6148815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let’s sort them by the median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229DA3-4348-EF47-AA66-E5D78696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57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median of the medians is 7.  That’s our pivot!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9E2AA1-D041-B040-9E1C-F378B495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3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elements are SMALLER than the pivot?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0580" y="47083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7400"/>
                </a:solidFill>
              </a:rPr>
              <a:t>We will show that lots of elements are smaller than the pivot, hence not too many are larger than the pivot.</a:t>
            </a:r>
          </a:p>
        </p:txBody>
      </p:sp>
      <p:sp>
        <p:nvSpPr>
          <p:cNvPr id="38" name="灯片编号占位符 37">
            <a:extLst>
              <a:ext uri="{FF2B5EF4-FFF2-40B4-BE49-F238E27FC236}">
                <a16:creationId xmlns:a16="http://schemas.microsoft.com/office/drawing/2014/main" id="{8D2D4693-4F89-8447-B471-91913C94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least these ones: everything above and to the left.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E8BD7E-5E71-1742-B394-94BFA55A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15" y="96389"/>
            <a:ext cx="7886700" cy="1325563"/>
          </a:xfrm>
        </p:spPr>
        <p:txBody>
          <a:bodyPr/>
          <a:lstStyle/>
          <a:p>
            <a:r>
              <a:rPr lang="en-US" dirty="0"/>
              <a:t>The k-SELECT problem</a:t>
            </a:r>
            <a:br>
              <a:rPr lang="en-US" dirty="0"/>
            </a:br>
            <a:r>
              <a:rPr lang="en-US" sz="2400" dirty="0"/>
              <a:t>from your pre-lecture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9062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Return the </a:t>
            </a:r>
            <a:r>
              <a:rPr lang="en-US" dirty="0" err="1">
                <a:solidFill>
                  <a:srgbClr val="FF0000"/>
                </a:solidFill>
              </a:rPr>
              <a:t>k’th</a:t>
            </a:r>
            <a:r>
              <a:rPr lang="en-US" dirty="0">
                <a:solidFill>
                  <a:srgbClr val="FF0000"/>
                </a:solidFill>
              </a:rPr>
              <a:t> smallest element of 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1629" y="1506023"/>
            <a:ext cx="563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is an array of size n, k is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,n}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46324" y="3541753"/>
            <a:ext cx="5766649" cy="705201"/>
            <a:chOff x="1573619" y="3296093"/>
            <a:chExt cx="5766649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11363" y="4765343"/>
            <a:ext cx="4252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MIN(A)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n/2) = MEDIAN(A)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n) = MAX(A)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6676" y="4765343"/>
            <a:ext cx="3316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2) = 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3) = 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8) = 14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9423" y="5206224"/>
            <a:ext cx="550310" cy="7594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88154" y="4719177"/>
            <a:ext cx="162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Being sloppy about floors and ceilings!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42920" y="86687"/>
            <a:ext cx="2242683" cy="1015663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F6E6C"/>
                </a:solidFill>
              </a:rPr>
              <a:t>For today, assume all arrays have distinct elements.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57" y="6484060"/>
            <a:ext cx="51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Note that the definition </a:t>
            </a:r>
            <a:r>
              <a:rPr lang="en-US">
                <a:solidFill>
                  <a:schemeClr val="accent4"/>
                </a:solidFill>
              </a:rPr>
              <a:t>of Select is </a:t>
            </a:r>
            <a:r>
              <a:rPr lang="en-US" dirty="0">
                <a:solidFill>
                  <a:schemeClr val="accent4"/>
                </a:solidFill>
              </a:rPr>
              <a:t>1-indexed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6D06DBFE-095C-D749-B363-D19E2090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  <p:bldP spid="17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446584" y="548239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many of those are there?</a:t>
                </a:r>
              </a:p>
              <a:p>
                <a:r>
                  <a:rPr lang="en-US" sz="2800" b="0" dirty="0"/>
                  <a:t>                             at least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−2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blipFill rotWithShape="0">
                <a:blip r:embed="rId2"/>
                <a:stretch>
                  <a:fillRect l="-1400" t="-5236" b="-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F6E6C"/>
                        </a:solidFill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F6E6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b="0" i="1" smtClean="0">
                                <a:solidFill>
                                  <a:srgbClr val="CF6E6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CF6E6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CF6E6C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CF6E6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CF6E6C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F6E6C"/>
                    </a:solidFill>
                  </a:rPr>
                  <a:t> of these, but then one of them could have been the “leftovers” group.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  <a:blipFill rotWithShape="0">
                <a:blip r:embed="rId3"/>
                <a:stretch>
                  <a:fillRect l="-1626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stCxn id="3" idx="1"/>
          </p:cNvCxnSpPr>
          <p:nvPr/>
        </p:nvCxnSpPr>
        <p:spPr>
          <a:xfrm flipH="1">
            <a:off x="1614713" y="848250"/>
            <a:ext cx="3585656" cy="617598"/>
          </a:xfrm>
          <a:prstGeom prst="line">
            <a:avLst/>
          </a:prstGeom>
          <a:ln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" idx="1"/>
          </p:cNvCxnSpPr>
          <p:nvPr/>
        </p:nvCxnSpPr>
        <p:spPr>
          <a:xfrm flipH="1">
            <a:off x="3157677" y="848250"/>
            <a:ext cx="2042692" cy="649096"/>
          </a:xfrm>
          <a:prstGeom prst="line">
            <a:avLst/>
          </a:prstGeom>
          <a:ln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AB8DD6-DBC7-4340-B457-0E19D80F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8B1B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867888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741658" y="5057365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So how many are LARGER than the pivot?  At most…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−1 −3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blipFill>
                <a:blip r:embed="rId2"/>
                <a:stretch>
                  <a:fillRect l="-1458" t="-377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Remember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blipFill>
                <a:blip r:embed="rId3"/>
                <a:stretch>
                  <a:fillRect l="-3419" t="-298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7179" y="6129338"/>
            <a:ext cx="139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(derivation on board)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F1012A4-792F-FA4A-A632-438ACD3E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one part of the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Lemma: </a:t>
                </a:r>
                <a:r>
                  <a:rPr lang="en-US" dirty="0"/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95300" y="5289551"/>
            <a:ext cx="8491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other part is exactly the same.</a:t>
            </a:r>
          </a:p>
        </p:txBody>
      </p:sp>
      <p:sp>
        <p:nvSpPr>
          <p:cNvPr id="5" name="Oval 4"/>
          <p:cNvSpPr/>
          <p:nvPr/>
        </p:nvSpPr>
        <p:spPr>
          <a:xfrm>
            <a:off x="2707482" y="3500438"/>
            <a:ext cx="4029075" cy="1457325"/>
          </a:xfrm>
          <a:prstGeom prst="ellipse">
            <a:avLst/>
          </a:prstGeom>
          <a:noFill/>
          <a:ln w="41275">
            <a:solidFill>
              <a:srgbClr val="CF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23494A-DA50-5842-BBA6-CA33E80B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EABBE-F8AC-5748-8C76-8E00F75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思考题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221184-9D4D-0E4D-8FC6-1C05A8BA96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0499"/>
                <a:ext cx="78867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回顾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m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 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时，</m:t>
                    </m:r>
                    <m:r>
                      <a:rPr lang="en-US" altLang="zh-CN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altLang="zh-CN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b="0" i="1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b="0" i="1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b="0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altLang="zh-CN" b="0" i="1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accent4"/>
                    </a:solidFill>
                  </a:rPr>
                  <a:t>是怎么得来的</a:t>
                </a:r>
                <a:r>
                  <a:rPr lang="en-US" altLang="zh-CN" sz="2800" dirty="0">
                    <a:solidFill>
                      <a:schemeClr val="accent4"/>
                    </a:solidFill>
                  </a:rPr>
                  <a:t>?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如果选</a:t>
                </a:r>
                <a:r>
                  <a:rPr lang="en-US" altLang="zh-CN" dirty="0"/>
                  <a:t>m 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，递归表达式将如何变化？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如果选</a:t>
                </a:r>
                <a:r>
                  <a:rPr lang="en-US" altLang="zh-CN" dirty="0"/>
                  <a:t>m 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，递归表达式将如何变化？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猜测一下此时的渐进复杂度是多少？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221184-9D4D-0E4D-8FC6-1C05A8BA96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0499"/>
                <a:ext cx="7886700" cy="5032375"/>
              </a:xfrm>
              <a:blipFill>
                <a:blip r:embed="rId2"/>
                <a:stretch>
                  <a:fillRect l="-1447" b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4805DC-C396-3A4F-AA39-E10C0918E825}"/>
                  </a:ext>
                </a:extLst>
              </p:cNvPr>
              <p:cNvSpPr txBox="1"/>
              <p:nvPr/>
            </p:nvSpPr>
            <p:spPr>
              <a:xfrm>
                <a:off x="1240970" y="3659229"/>
                <a:ext cx="6026727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+</a:t>
                </a:r>
                <a:r>
                  <a:rPr lang="en-US" altLang="zh-CN" sz="28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4805DC-C396-3A4F-AA39-E10C0918E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3659229"/>
                <a:ext cx="6026727" cy="737189"/>
              </a:xfrm>
              <a:prstGeom prst="rect">
                <a:avLst/>
              </a:prstGeom>
              <a:blipFill>
                <a:blip r:embed="rId3"/>
                <a:stretch>
                  <a:fillRect l="-1471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62918F-8768-4D41-B9AE-8A1F65CD22AF}"/>
                  </a:ext>
                </a:extLst>
              </p:cNvPr>
              <p:cNvSpPr txBox="1"/>
              <p:nvPr/>
            </p:nvSpPr>
            <p:spPr>
              <a:xfrm>
                <a:off x="1240970" y="5028906"/>
                <a:ext cx="6356271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800" dirty="0"/>
                  <a:t>+</a:t>
                </a:r>
                <a:r>
                  <a:rPr lang="en-US" altLang="zh-CN" sz="28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800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462918F-8768-4D41-B9AE-8A1F65CD2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0" y="5028906"/>
                <a:ext cx="6356271" cy="737189"/>
              </a:xfrm>
              <a:prstGeom prst="rect">
                <a:avLst/>
              </a:prstGeom>
              <a:blipFill>
                <a:blip r:embed="rId4"/>
                <a:stretch>
                  <a:fillRect l="-1394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E52D74-FF39-0349-BB86-670FCFF16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solidFill>
                  <a:schemeClr val="accent4"/>
                </a:solidFill>
              </a:rPr>
              <a:t>我们总结一下</a:t>
            </a:r>
            <a:endParaRPr lang="en-US" sz="32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8164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要设计一个</a:t>
                </a:r>
                <a:r>
                  <a:rPr lang="en-US" altLang="zh-CN" dirty="0" err="1"/>
                  <a:t>O</a:t>
                </a:r>
                <a:r>
                  <a:rPr lang="en-US" altLang="zh-CN" dirty="0"/>
                  <a:t>(n)</a:t>
                </a:r>
                <a:r>
                  <a:rPr lang="zh-CN" altLang="en-US" dirty="0"/>
                  <a:t>的分治递归算法有哪些需要注意的？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zh-CN" altLang="en-US" dirty="0"/>
                  <a:t>   要怎样设计</a:t>
                </a:r>
                <a:r>
                  <a:rPr lang="en-US" altLang="zh-CN" dirty="0" err="1"/>
                  <a:t>a,b,c</a:t>
                </a:r>
                <a:r>
                  <a:rPr lang="zh-CN" altLang="en-US" dirty="0"/>
                  <a:t>才能使算法是</a:t>
                </a:r>
                <a:r>
                  <a:rPr lang="en-US" altLang="zh-CN" i="1" dirty="0"/>
                  <a:t>O</a:t>
                </a:r>
                <a:r>
                  <a:rPr lang="en-US" altLang="zh-CN" dirty="0"/>
                  <a:t>(n)</a:t>
                </a:r>
                <a:r>
                  <a:rPr lang="zh-CN" altLang="en-US" dirty="0"/>
                  <a:t>时间的？   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zh-CN" altLang="en-US" dirty="0"/>
                  <a:t>采用替换法根据递推公式证明算法的渐进复杂度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分治出两个</a:t>
                </a:r>
                <a:r>
                  <a:rPr lang="en-US" altLang="zh-CN" dirty="0"/>
                  <a:t>subproblem</a:t>
                </a:r>
                <a:r>
                  <a:rPr lang="zh-CN" altLang="en-US" dirty="0"/>
                  <a:t>的算法，有可能是</a:t>
                </a:r>
                <a:r>
                  <a:rPr lang="en-US" altLang="zh-CN" dirty="0"/>
                  <a:t>O(log(n))</a:t>
                </a:r>
                <a:r>
                  <a:rPr lang="zh-CN" altLang="en-US" dirty="0"/>
                  <a:t>的么？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816475"/>
              </a:xfrm>
              <a:blipFill>
                <a:blip r:embed="rId2"/>
                <a:stretch>
                  <a:fillRect l="-1447" t="-2362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2F3696-B305-9245-8433-08914DD7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-220585"/>
            <a:ext cx="7886700" cy="1325563"/>
          </a:xfrm>
        </p:spPr>
        <p:txBody>
          <a:bodyPr/>
          <a:lstStyle/>
          <a:p>
            <a:r>
              <a:rPr lang="en-US" dirty="0"/>
              <a:t>In practice?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50" y="922670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With not-very-slick implementation, our fancy version of SELECT</a:t>
            </a:r>
            <a:r>
              <a:rPr lang="en-US" sz="2000" b="1" dirty="0">
                <a:latin typeface="Courier" charset="0"/>
              </a:rPr>
              <a:t> </a:t>
            </a:r>
            <a:r>
              <a:rPr lang="en-US" sz="2000" dirty="0">
                <a:ea typeface="Courier" charset="0"/>
                <a:cs typeface="Courier" charset="0"/>
              </a:rPr>
              <a:t>is worse than the </a:t>
            </a:r>
            <a:r>
              <a:rPr lang="en-US" sz="2000" dirty="0" err="1">
                <a:ea typeface="Courier" charset="0"/>
                <a:cs typeface="Courier" charset="0"/>
              </a:rPr>
              <a:t>MergeSort</a:t>
            </a:r>
            <a:r>
              <a:rPr lang="en-US" sz="2000" dirty="0">
                <a:ea typeface="Courier" charset="0"/>
                <a:cs typeface="Courier" charset="0"/>
              </a:rPr>
              <a:t>-based SELECT </a:t>
            </a:r>
            <a:r>
              <a:rPr lang="en-US" sz="2000" dirty="0">
                <a:ea typeface="Courier" charset="0"/>
                <a:cs typeface="Courier" charset="0"/>
                <a:sym typeface="Wingdings"/>
              </a:rPr>
              <a:t></a:t>
            </a:r>
            <a:endParaRPr lang="en-US" sz="2000" dirty="0">
              <a:ea typeface="Courier" charset="0"/>
              <a:cs typeface="Couri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  <a:ea typeface="Courier" charset="0"/>
                <a:cs typeface="Courier" charset="0"/>
              </a:rPr>
              <a:t>But O(n) is better than O(n log(n))!  How can that be?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>
                <a:solidFill>
                  <a:schemeClr val="accent4"/>
                </a:solidFill>
                <a:ea typeface="Courier" charset="0"/>
                <a:cs typeface="Courier" charset="0"/>
              </a:rPr>
              <a:t>What’s the constant in front of the n in our proof?  20?  30? 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On </a:t>
            </a:r>
            <a:r>
              <a:rPr lang="en-US" sz="2000" b="1" dirty="0"/>
              <a:t>non-adversarial</a:t>
            </a:r>
            <a:r>
              <a:rPr lang="en-US" sz="2000" dirty="0"/>
              <a:t> inputs, random pivot choice is much better.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6050" y="5337770"/>
            <a:ext cx="1327149" cy="1513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738" y="4501906"/>
            <a:ext cx="320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Optimize the implementation of 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7030A0"/>
                </a:solidFill>
              </a:rPr>
              <a:t>(with the fancy pivot).  Can you beat </a:t>
            </a:r>
            <a:r>
              <a:rPr lang="en-US" dirty="0" err="1">
                <a:solidFill>
                  <a:srgbClr val="7030A0"/>
                </a:solidFill>
              </a:rPr>
              <a:t>MergeSort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 rot="21228585">
            <a:off x="360738" y="2999040"/>
            <a:ext cx="248406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F6E6C"/>
                </a:solidFill>
                <a:ea typeface="Britannic Bold" charset="0"/>
                <a:cs typeface="Britannic Bold" charset="0"/>
              </a:rPr>
              <a:t>Moral: </a:t>
            </a:r>
          </a:p>
          <a:p>
            <a:pPr algn="ctr"/>
            <a:r>
              <a:rPr lang="en-US" i="1" dirty="0">
                <a:solidFill>
                  <a:srgbClr val="CF6E6C"/>
                </a:solidFill>
                <a:ea typeface="Britannic Bold" charset="0"/>
                <a:cs typeface="Britannic Bold" charset="0"/>
              </a:rPr>
              <a:t>Just pick a random pivot if you don’t expect nefarious arrays.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0612" y="6390886"/>
            <a:ext cx="255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Siggi</a:t>
            </a:r>
            <a:r>
              <a:rPr lang="en-US" sz="1600" dirty="0">
                <a:solidFill>
                  <a:srgbClr val="7030A0"/>
                </a:solidFill>
              </a:rPr>
              <a:t> the Studious Stork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20B06-DA4D-B64C-BF08-9189E406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36" y="3149858"/>
            <a:ext cx="5289995" cy="36274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45C129-8020-9445-A295-2E9E656A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3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  <p:bldP spid="8" grpId="0"/>
      <p:bldP spid="9" grpId="0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195697"/>
            <a:ext cx="2599891" cy="42381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33B63"/>
                </a:solidFill>
              </a:rPr>
              <a:t>主要内容</a:t>
            </a:r>
            <a:endParaRPr lang="en-US" dirty="0">
              <a:solidFill>
                <a:srgbClr val="033B63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9DBC70-5385-8668-2959-B047FE77E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763842"/>
              </p:ext>
            </p:extLst>
          </p:nvPr>
        </p:nvGraphicFramePr>
        <p:xfrm>
          <a:off x="3400746" y="477540"/>
          <a:ext cx="5438559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415C22-CC8B-EE45-BC91-C8CD36F7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07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15BBC-8250-184C-B393-AC2F9CFC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75305"/>
          </a:xfrm>
        </p:spPr>
        <p:txBody>
          <a:bodyPr/>
          <a:lstStyle/>
          <a:p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Select:</a:t>
            </a:r>
            <a:r>
              <a:rPr lang="zh-CN" altLang="en-US" dirty="0"/>
              <a:t> </a:t>
            </a:r>
            <a:r>
              <a:rPr lang="en-US" altLang="zh-CN" dirty="0" err="1"/>
              <a:t>RSelect</a:t>
            </a:r>
            <a:r>
              <a:rPr lang="en-US" altLang="zh-CN" dirty="0"/>
              <a:t>(A,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48FFE-C304-FF4D-9659-0659DE37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40" y="1268973"/>
            <a:ext cx="7211532" cy="5223901"/>
          </a:xfrm>
          <a:prstGeom prst="rect">
            <a:avLst/>
          </a:prstGeom>
        </p:spPr>
      </p:pic>
      <p:sp>
        <p:nvSpPr>
          <p:cNvPr id="3" name="框架 2">
            <a:extLst>
              <a:ext uri="{FF2B5EF4-FFF2-40B4-BE49-F238E27FC236}">
                <a16:creationId xmlns:a16="http://schemas.microsoft.com/office/drawing/2014/main" id="{1FA975ED-F582-E54D-ACB5-CD5D5090695C}"/>
              </a:ext>
            </a:extLst>
          </p:cNvPr>
          <p:cNvSpPr/>
          <p:nvPr/>
        </p:nvSpPr>
        <p:spPr>
          <a:xfrm>
            <a:off x="978946" y="3366389"/>
            <a:ext cx="7261412" cy="775305"/>
          </a:xfrm>
          <a:prstGeom prst="fram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DC5A4D-AE46-C442-892D-129866E0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1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455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better </a:t>
            </a:r>
            <a:r>
              <a:rPr lang="en-US" altLang="zh-CN" sz="3600" dirty="0"/>
              <a:t>explained</a:t>
            </a:r>
            <a:r>
              <a:rPr lang="zh-CN" altLang="en-US" sz="3600" dirty="0"/>
              <a:t> </a:t>
            </a:r>
            <a:r>
              <a:rPr lang="en-US" sz="3600" dirty="0"/>
              <a:t>randomized algorithm: </a:t>
            </a:r>
            <a:br>
              <a:rPr lang="en-US" dirty="0"/>
            </a:br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8525"/>
            <a:ext cx="7886700" cy="3952875"/>
          </a:xfrm>
        </p:spPr>
        <p:txBody>
          <a:bodyPr/>
          <a:lstStyle/>
          <a:p>
            <a:r>
              <a:rPr lang="en-US" dirty="0"/>
              <a:t>Expected runtime </a:t>
            </a:r>
            <a:r>
              <a:rPr lang="en-US" dirty="0">
                <a:solidFill>
                  <a:srgbClr val="00B050"/>
                </a:solidFill>
              </a:rPr>
              <a:t>O(</a:t>
            </a:r>
            <a:r>
              <a:rPr lang="en-US" dirty="0" err="1">
                <a:solidFill>
                  <a:srgbClr val="00B050"/>
                </a:solidFill>
              </a:rPr>
              <a:t>nlog</a:t>
            </a:r>
            <a:r>
              <a:rPr lang="en-US" dirty="0">
                <a:solidFill>
                  <a:srgbClr val="00B050"/>
                </a:solidFill>
              </a:rPr>
              <a:t>(n)).</a:t>
            </a:r>
          </a:p>
          <a:p>
            <a:endParaRPr lang="en-US" sz="1400" dirty="0"/>
          </a:p>
          <a:p>
            <a:r>
              <a:rPr lang="en-US" dirty="0"/>
              <a:t>Worst-case runtime </a:t>
            </a:r>
            <a:r>
              <a:rPr lang="en-US" dirty="0">
                <a:solidFill>
                  <a:srgbClr val="00B050"/>
                </a:solidFill>
              </a:rPr>
              <a:t>O(n</a:t>
            </a:r>
            <a:r>
              <a:rPr lang="en-US" baseline="30000" dirty="0">
                <a:solidFill>
                  <a:srgbClr val="00B050"/>
                </a:solidFill>
              </a:rPr>
              <a:t>2</a:t>
            </a:r>
            <a:r>
              <a:rPr lang="en-US" dirty="0">
                <a:solidFill>
                  <a:srgbClr val="00B050"/>
                </a:solidFill>
              </a:rPr>
              <a:t>).</a:t>
            </a:r>
          </a:p>
          <a:p>
            <a:endParaRPr lang="en-US" sz="1600" dirty="0"/>
          </a:p>
          <a:p>
            <a:r>
              <a:rPr lang="en-US" dirty="0"/>
              <a:t>In practice works great!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7AE618-08AA-7B4B-83FE-AE1FA968C16A}"/>
              </a:ext>
            </a:extLst>
          </p:cNvPr>
          <p:cNvGrpSpPr/>
          <p:nvPr/>
        </p:nvGrpSpPr>
        <p:grpSpPr>
          <a:xfrm>
            <a:off x="1181265" y="4998026"/>
            <a:ext cx="8068721" cy="1445421"/>
            <a:chOff x="1181265" y="5354389"/>
            <a:chExt cx="8068721" cy="14454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511EF90-6F80-604B-9D00-7C31B2F73F91}"/>
                </a:ext>
              </a:extLst>
            </p:cNvPr>
            <p:cNvGrpSpPr/>
            <p:nvPr/>
          </p:nvGrpSpPr>
          <p:grpSpPr>
            <a:xfrm>
              <a:off x="1181265" y="5354389"/>
              <a:ext cx="7390275" cy="1148533"/>
              <a:chOff x="2344143" y="5589375"/>
              <a:chExt cx="7390275" cy="11485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DFBBE05-3F1A-504B-9689-9281D133C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93018" y="5589375"/>
                <a:ext cx="1041400" cy="1148533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45B84B-8BBE-784F-AADE-08399E5F0318}"/>
                  </a:ext>
                </a:extLst>
              </p:cNvPr>
              <p:cNvSpPr txBox="1"/>
              <p:nvPr/>
            </p:nvSpPr>
            <p:spPr>
              <a:xfrm>
                <a:off x="2344143" y="5709082"/>
                <a:ext cx="645619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7030A0"/>
                    </a:solidFill>
                  </a:rPr>
                  <a:t>QuickSort</a:t>
                </a:r>
                <a:r>
                  <a:rPr lang="en-US" dirty="0">
                    <a:solidFill>
                      <a:srgbClr val="7030A0"/>
                    </a:solidFill>
                  </a:rPr>
                  <a:t> uses very similar methods to the Select algorithm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we saw last time. Can you modify the </a:t>
                </a:r>
                <a:r>
                  <a:rPr lang="en-US" dirty="0" err="1">
                    <a:solidFill>
                      <a:srgbClr val="7030A0"/>
                    </a:solidFill>
                  </a:rPr>
                  <a:t>QuickSort</a:t>
                </a:r>
                <a:r>
                  <a:rPr lang="en-US" dirty="0">
                    <a:solidFill>
                      <a:srgbClr val="7030A0"/>
                    </a:solidFill>
                  </a:rPr>
                  <a:t> algorithm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we’ll learn today to make sure its worst-case runtime is O(</a:t>
                </a:r>
                <a:r>
                  <a:rPr lang="en-US" dirty="0" err="1">
                    <a:solidFill>
                      <a:srgbClr val="7030A0"/>
                    </a:solidFill>
                  </a:rPr>
                  <a:t>nlog</a:t>
                </a:r>
                <a:r>
                  <a:rPr lang="en-US" dirty="0">
                    <a:solidFill>
                      <a:srgbClr val="7030A0"/>
                    </a:solidFill>
                  </a:rPr>
                  <a:t>(n))?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B0AFB1-C5BD-4949-892B-163158249B0A}"/>
                </a:ext>
              </a:extLst>
            </p:cNvPr>
            <p:cNvSpPr txBox="1"/>
            <p:nvPr/>
          </p:nvSpPr>
          <p:spPr>
            <a:xfrm>
              <a:off x="6699855" y="6461256"/>
              <a:ext cx="2550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7030A0"/>
                  </a:solidFill>
                </a:rPr>
                <a:t>Siggi</a:t>
              </a:r>
              <a:r>
                <a:rPr lang="en-US" sz="1600" dirty="0">
                  <a:solidFill>
                    <a:srgbClr val="7030A0"/>
                  </a:solidFill>
                </a:rPr>
                <a:t> the Studious Stork</a:t>
              </a:r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82DC13-18B8-6040-8D3C-5184AE6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07287"/>
            <a:ext cx="7886700" cy="1123829"/>
          </a:xfrm>
        </p:spPr>
        <p:txBody>
          <a:bodyPr/>
          <a:lstStyle/>
          <a:p>
            <a:r>
              <a:rPr lang="en-US" dirty="0"/>
              <a:t>Quicksort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215" y="1694611"/>
            <a:ext cx="5040183" cy="718565"/>
            <a:chOff x="1573619" y="3296093"/>
            <a:chExt cx="5040183" cy="705201"/>
          </a:xfrm>
        </p:grpSpPr>
        <p:sp>
          <p:nvSpPr>
            <p:cNvPr id="7" name="Rectangle 6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43701" y="544383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to sort this array.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9261" y="1671348"/>
            <a:ext cx="2715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b="1" dirty="0">
                <a:solidFill>
                  <a:srgbClr val="CF6E6C"/>
                </a:solidFill>
              </a:rPr>
              <a:t>Do it at random.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94444" y="2564598"/>
            <a:ext cx="1549878" cy="967306"/>
            <a:chOff x="5494444" y="2564598"/>
            <a:chExt cx="1549878" cy="967306"/>
          </a:xfrm>
        </p:grpSpPr>
        <p:sp>
          <p:nvSpPr>
            <p:cNvPr id="17" name="Triangle 16"/>
            <p:cNvSpPr/>
            <p:nvPr/>
          </p:nvSpPr>
          <p:spPr>
            <a:xfrm>
              <a:off x="5782025" y="2564598"/>
              <a:ext cx="857471" cy="6141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444" y="3162572"/>
              <a:ext cx="154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random pivot!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0976" y="2858092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5” or “less than 5”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14384" y="171828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058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1844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14578" y="2611870"/>
            <a:ext cx="1929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This PARTITION step takes time O(n).  (Notice that we don’t sort each half).</a:t>
            </a:r>
          </a:p>
          <a:p>
            <a:pPr algn="ctr"/>
            <a:r>
              <a:rPr lang="en-US" sz="1600" dirty="0">
                <a:solidFill>
                  <a:schemeClr val="accent4"/>
                </a:solidFill>
              </a:rPr>
              <a:t>[same as in SELECT]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707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82311" y="171550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11558" y="169461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98085" y="4792897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99226" y="4792897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9261" y="4285068"/>
            <a:ext cx="1780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Arrange them like so: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39261" y="5712044"/>
            <a:ext cx="205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Recurse</a:t>
            </a:r>
            <a:r>
              <a:rPr lang="en-US" sz="2400" dirty="0"/>
              <a:t> on </a:t>
            </a:r>
          </a:p>
          <a:p>
            <a:r>
              <a:rPr lang="en-US" sz="2400" dirty="0"/>
              <a:t>L and R: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45878" y="571204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899226" y="5712042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046821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853253" y="5702722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67800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98070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317575" y="571204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7CDE4-7723-2E47-8815-B1086480FFAC}"/>
              </a:ext>
            </a:extLst>
          </p:cNvPr>
          <p:cNvSpPr txBox="1"/>
          <p:nvPr/>
        </p:nvSpPr>
        <p:spPr>
          <a:xfrm>
            <a:off x="5429204" y="121871"/>
            <a:ext cx="36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For the rest of the lecture, assume all elements of A are distinct.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58F30B-1768-2043-B8FE-7CCDEE123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6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4.44444E-6 C 0.02882 -0.0155 0.05903 -0.03101 0.1 -0.04236 C 0.14097 -0.05393 0.21319 -0.07291 0.24444 -0.06828 C 0.27569 -0.06365 0.28785 -0.02986 0.2875 -0.01458 C 0.28733 0.00047 0.26441 0.02084 0.24306 0.02223 C 0.22188 0.02385 0.19167 0.00625 0.15972 -0.00555 C 0.12778 -0.01713 0.10122 -0.03495 0.05139 -0.04791 C 0.00174 -0.06088 -0.07986 -0.07986 -0.13889 -0.0831 C -0.19792 -0.08657 -0.27049 -0.08287 -0.30278 -0.06828 C -0.3349 -0.05393 -0.33299 -0.01134 -0.33194 0.00371 C -0.33073 0.01899 -0.31493 0.02084 -0.29583 0.02223 C -0.27656 0.02385 -0.25781 0.02315 -0.21667 0.01297 C -0.17535 0.00278 -0.12187 -0.02338 -0.04861 -0.03865 C 0.02483 -0.05416 0.17222 -0.09004 0.22361 -0.07939 C 0.275 -0.06898 0.27882 0.0044 0.25972 0.02408 C 0.2408 0.04399 0.1526 0.04445 0.10972 0.03889 C 0.06701 0.03334 0.00278 -0.00902 0.00278 -0.00879 " pathEditMode="relative" rAng="0" ptsTypes="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39 L 0.39271 0.3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18" y="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2.96296E-6 L 0.39878 0.34954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5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39 L -0.32587 0.3421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7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996 L -0.39322 0.3347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40" y="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1181 L -0.36841 0.3439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59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39 L -0.35313 0.33843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74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176 L 0.0066 0.32824 " pathEditMode="relative" ptsTypes="AA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5" grpId="0" animBg="1"/>
      <p:bldP spid="26" grpId="0" animBg="1"/>
      <p:bldP spid="27" grpId="0" animBg="1"/>
      <p:bldP spid="34" grpId="0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5" grpId="0"/>
      <p:bldP spid="36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On your pre-lecture exercise…</a:t>
            </a:r>
            <a:br>
              <a:rPr lang="en-US" dirty="0"/>
            </a:br>
            <a:r>
              <a:rPr lang="en-US" dirty="0"/>
              <a:t>An O(</a:t>
            </a:r>
            <a:r>
              <a:rPr lang="en-US" dirty="0" err="1"/>
              <a:t>nlog</a:t>
            </a:r>
            <a:r>
              <a:rPr lang="en-US" dirty="0"/>
              <a:t>(n))-time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/>
              <a:t>A =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/>
              <a:t>(A)</a:t>
            </a:r>
          </a:p>
          <a:p>
            <a:pPr lvl="1"/>
            <a:r>
              <a:rPr lang="en-US" b="1" dirty="0"/>
              <a:t>return</a:t>
            </a:r>
            <a:r>
              <a:rPr lang="en-US" dirty="0"/>
              <a:t> A[k-1]</a:t>
            </a:r>
          </a:p>
          <a:p>
            <a:pPr lvl="1"/>
            <a:endParaRPr lang="en-US" dirty="0"/>
          </a:p>
          <a:p>
            <a:r>
              <a:rPr lang="en-US" dirty="0"/>
              <a:t>Running time is </a:t>
            </a:r>
            <a:r>
              <a:rPr lang="en-US" dirty="0">
                <a:solidFill>
                  <a:schemeClr val="accent4"/>
                </a:solidFill>
              </a:rPr>
              <a:t>O(n log(n)).</a:t>
            </a:r>
          </a:p>
          <a:p>
            <a:r>
              <a:rPr lang="en-US" dirty="0"/>
              <a:t>So that’s the benchmark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>
                <a:solidFill>
                  <a:srgbClr val="CF6E6C"/>
                </a:solidFill>
              </a:rPr>
              <a:t>Can we do better?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725" y="5600700"/>
            <a:ext cx="485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CF6E6C"/>
                </a:solidFill>
              </a:rPr>
              <a:t>We’re hoping to get O(n)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6475" y="2192295"/>
            <a:ext cx="292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7030A0"/>
                </a:solidFill>
              </a:rPr>
              <a:t>It’s k-1 and not k since my pseudocode is 0-indexed and the problem is 1-indexed</a:t>
            </a:r>
            <a:r>
              <a:rPr lang="mr-IN" i="1" dirty="0">
                <a:solidFill>
                  <a:srgbClr val="7030A0"/>
                </a:solidFill>
              </a:rPr>
              <a:t>…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0013" y="5600700"/>
            <a:ext cx="1041400" cy="1148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2347" y="5028430"/>
            <a:ext cx="181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Show that you can’t do better than O(n).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E4FCDE-4A9E-8E41-B2AD-6FFAC73622E9}"/>
              </a:ext>
            </a:extLst>
          </p:cNvPr>
          <p:cNvCxnSpPr/>
          <p:nvPr/>
        </p:nvCxnSpPr>
        <p:spPr>
          <a:xfrm flipH="1">
            <a:off x="3089189" y="2631989"/>
            <a:ext cx="2997286" cy="18270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0000BC0-525F-1541-8F70-1F415A66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43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PseudoPseudoCode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what we just saw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74050" cy="4351338"/>
          </a:xfrm>
        </p:spPr>
        <p:txBody>
          <a:bodyPr/>
          <a:lstStyle/>
          <a:p>
            <a:r>
              <a:rPr lang="en-US" dirty="0" err="1"/>
              <a:t>QuickSort</a:t>
            </a:r>
            <a:r>
              <a:rPr lang="en-US" dirty="0"/>
              <a:t>(A)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b="1" dirty="0">
                <a:solidFill>
                  <a:srgbClr val="CF6E6C"/>
                </a:solidFill>
              </a:rPr>
              <a:t>pivot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</a:t>
            </a:r>
            <a:r>
              <a:rPr lang="en-US" dirty="0">
                <a:solidFill>
                  <a:srgbClr val="7030A0"/>
                </a:solidFill>
              </a:rPr>
              <a:t>)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35800" y="260649"/>
            <a:ext cx="186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Lecture 5 Python notebook for actual code.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0" y="3611301"/>
            <a:ext cx="2187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F6E6C"/>
                </a:solidFill>
              </a:rPr>
              <a:t>Assume that all elements of A are distinct.  How would you change this if that’s not the case?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402" y="3611301"/>
            <a:ext cx="1056948" cy="993039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A4335F-7E97-9440-9CB9-29EFD8B5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0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3695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In an ideal world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if the pivot splits the array exactly in half</a:t>
                </a:r>
                <a:r>
                  <a:rPr lang="mr-IN" dirty="0"/>
                  <a:t>…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=2⋅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We’ve seen that a bunch: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 = 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err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).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36959"/>
              </a:xfrm>
              <a:blipFill>
                <a:blip r:embed="rId2"/>
                <a:stretch>
                  <a:fillRect l="-1447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7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8031" y="3461675"/>
            <a:ext cx="1912161" cy="107923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1F83F4-F3A6-7A4F-A892-C550B2F9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9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</a:t>
                </a:r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Proof: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2757" y="6371614"/>
            <a:ext cx="4112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F6E6C"/>
                </a:solidFill>
              </a:rPr>
              <a:t>*Disclaimer: this proof is WRONG.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F6E6C"/>
                </a:solidFill>
              </a:rPr>
              <a:t>*</a:t>
            </a:r>
            <a:endParaRPr lang="en-US" b="1" dirty="0">
              <a:solidFill>
                <a:srgbClr val="CF6E6C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CE4D5-6F86-6E4E-AFEE-FF785E8A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70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125"/>
            <a:ext cx="7886700" cy="1325563"/>
          </a:xfrm>
        </p:spPr>
        <p:txBody>
          <a:bodyPr/>
          <a:lstStyle/>
          <a:p>
            <a:pPr algn="r"/>
            <a:r>
              <a:rPr lang="en-US" dirty="0"/>
              <a:t>Red flag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904" y="1246715"/>
            <a:ext cx="9012096" cy="5171017"/>
          </a:xfrm>
        </p:spPr>
        <p:txBody>
          <a:bodyPr>
            <a:normAutofit/>
          </a:bodyPr>
          <a:lstStyle/>
          <a:p>
            <a:r>
              <a:rPr lang="en-US" dirty="0" err="1"/>
              <a:t>QuickSort</a:t>
            </a:r>
            <a:r>
              <a:rPr lang="en-US" dirty="0"/>
              <a:t>(A):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b="1" dirty="0"/>
              <a:t>pivot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(R)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10290" flipH="1">
            <a:off x="5434961" y="-75450"/>
            <a:ext cx="1253943" cy="2046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42412" y="5033725"/>
                <a:ext cx="5869684" cy="17580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Same recurrence 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 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We still have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But now, one of |L| or |R| is always n-1.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You check: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(n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rgbClr val="C00000"/>
                    </a:solidFill>
                  </a:rPr>
                  <a:t>), with probability 1.</a:t>
                </a:r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12" y="5033725"/>
                <a:ext cx="5869684" cy="1758045"/>
              </a:xfrm>
              <a:prstGeom prst="rect">
                <a:avLst/>
              </a:prstGeom>
              <a:blipFill>
                <a:blip r:embed="rId3"/>
                <a:stretch>
                  <a:fillRect l="-647" t="-2143" r="-216" b="-5000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0095" y="1501084"/>
            <a:ext cx="330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We can use the same argument to prove something false.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472699"/>
            <a:ext cx="8195733" cy="769441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CF6E6C"/>
                </a:solidFill>
              </a:rPr>
              <a:t>Pick the pivot x to be either max(A) or min(A), randomly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solidFill>
                  <a:srgbClr val="CF6E6C"/>
                </a:solidFill>
              </a:rPr>
              <a:t>\\ We can find the max and min in O(n)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7716" y="1175754"/>
            <a:ext cx="895350" cy="523220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Slow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508" y="4802893"/>
            <a:ext cx="810683" cy="461665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CF6E6C"/>
                </a:solidFill>
              </a:rPr>
              <a:t>Slow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0574" y="5175424"/>
            <a:ext cx="810683" cy="461665"/>
          </a:xfrm>
          <a:prstGeom prst="rect">
            <a:avLst/>
          </a:prstGeom>
          <a:solidFill>
            <a:schemeClr val="bg1"/>
          </a:solidFill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CF6E6C"/>
                </a:solidFill>
              </a:rPr>
              <a:t>Slow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908533-FD9B-9448-AB9D-0FF5FA75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7130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3"/>
      <p:bldP spid="6" grpId="0" uiExpand="1" build="p" animBg="1"/>
      <p:bldP spid="10" grpId="0" animBg="1"/>
      <p:bldP spid="12" grpId="0" animBg="1"/>
      <p:bldP spid="13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 err="1"/>
              <a:t>SlowSort的期望运行时间仍然是</a:t>
            </a:r>
            <a:r>
              <a:rPr lang="en-US" dirty="0"/>
              <a:t>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</a:t>
                </a:r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F6E6C"/>
                </a:solidFill>
              </a:rPr>
              <a:t>Proof: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2757" y="6371614"/>
            <a:ext cx="4112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F6E6C"/>
                </a:solidFill>
              </a:rPr>
              <a:t>*Disclaimer: this proof is WRONG.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F6E6C"/>
                </a:solidFill>
              </a:rPr>
              <a:t>*</a:t>
            </a:r>
            <a:endParaRPr lang="en-US" b="1" dirty="0">
              <a:solidFill>
                <a:srgbClr val="CF6E6C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2BA2C-F7B2-7946-B379-10C3A220FE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9966" y="2020238"/>
            <a:ext cx="2998745" cy="950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B1332-C5D7-E449-AD3F-34AE194F4A73}"/>
              </a:ext>
            </a:extLst>
          </p:cNvPr>
          <p:cNvSpPr txBox="1"/>
          <p:nvPr/>
        </p:nvSpPr>
        <p:spPr>
          <a:xfrm>
            <a:off x="6314641" y="1132397"/>
            <a:ext cx="273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What’s wrong???</a:t>
            </a:r>
          </a:p>
          <a:p>
            <a:r>
              <a:rPr lang="en-US" sz="2000" dirty="0"/>
              <a:t>1 minutes: think</a:t>
            </a:r>
          </a:p>
          <a:p>
            <a:r>
              <a:rPr lang="en-US" sz="2000" dirty="0"/>
              <a:t>1 minute: (wait) share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B19261-6C8D-7044-9C3B-157A10CD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38955"/>
      </p:ext>
    </p:extLst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-11882"/>
            <a:ext cx="7886700" cy="1325563"/>
          </a:xfrm>
        </p:spPr>
        <p:txBody>
          <a:bodyPr/>
          <a:lstStyle/>
          <a:p>
            <a:r>
              <a:rPr lang="en-US" dirty="0" err="1"/>
              <a:t>哪里错了呢</a:t>
            </a:r>
            <a:r>
              <a:rPr lang="zh-CN" altLang="en-US" dirty="0"/>
              <a:t>？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1799" y="1313681"/>
                <a:ext cx="78867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799" y="1313681"/>
                <a:ext cx="78867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67" y="5405848"/>
            <a:ext cx="792883" cy="1104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367" y="6429736"/>
            <a:ext cx="299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Plucky the Pedantic Penguin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367" y="4608582"/>
            <a:ext cx="2686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F6E6C"/>
                </a:solidFill>
              </a:rPr>
              <a:t>That’s not how expectations work!</a:t>
            </a:r>
            <a:endParaRPr lang="en-US" sz="1200" dirty="0">
              <a:solidFill>
                <a:srgbClr val="CF6E6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EF53F-1F61-8A4C-888A-066FBC25827A}"/>
              </a:ext>
            </a:extLst>
          </p:cNvPr>
          <p:cNvSpPr txBox="1"/>
          <p:nvPr/>
        </p:nvSpPr>
        <p:spPr>
          <a:xfrm>
            <a:off x="3471323" y="5106297"/>
            <a:ext cx="5586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“期望场景” 下的运行时间不是预期运行时间。</a:t>
            </a:r>
            <a:endParaRPr lang="en-US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Sort of like how E[X</a:t>
            </a:r>
            <a:r>
              <a:rPr lang="en-US" sz="2000" baseline="30000" dirty="0">
                <a:solidFill>
                  <a:srgbClr val="7030A0"/>
                </a:solidFill>
              </a:rPr>
              <a:t>2</a:t>
            </a:r>
            <a:r>
              <a:rPr lang="en-US" sz="2000" dirty="0">
                <a:solidFill>
                  <a:srgbClr val="7030A0"/>
                </a:solidFill>
              </a:rPr>
              <a:t>] is not the same as (E[X])</a:t>
            </a:r>
            <a:r>
              <a:rPr lang="en-US" sz="2000" baseline="30000" dirty="0">
                <a:solidFill>
                  <a:srgbClr val="7030A0"/>
                </a:solidFill>
              </a:rPr>
              <a:t>2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14D99C8A-410D-814C-B3F7-CC259798A551}"/>
              </a:ext>
            </a:extLst>
          </p:cNvPr>
          <p:cNvSpPr/>
          <p:nvPr/>
        </p:nvSpPr>
        <p:spPr>
          <a:xfrm>
            <a:off x="4045077" y="4148700"/>
            <a:ext cx="4370431" cy="813825"/>
          </a:xfrm>
          <a:prstGeom prst="rightArrowCallout">
            <a:avLst>
              <a:gd name="adj1" fmla="val 20786"/>
              <a:gd name="adj2" fmla="val 25000"/>
              <a:gd name="adj3" fmla="val 72958"/>
              <a:gd name="adj4" fmla="val 80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刚好左右各一半是期望场景</a:t>
            </a:r>
            <a:r>
              <a:rPr lang="zh-CN" altLang="en-US" dirty="0"/>
              <a:t>，但不一定发生，这种情况下的时间不是期望运行时间</a:t>
            </a:r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73C446-9751-DE47-A9B5-6C37965D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所以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5621"/>
            <a:ext cx="7886700" cy="4351338"/>
          </a:xfrm>
        </p:spPr>
        <p:txBody>
          <a:bodyPr/>
          <a:lstStyle/>
          <a:p>
            <a:r>
              <a:rPr lang="en-US" dirty="0" err="1">
                <a:solidFill>
                  <a:schemeClr val="accent4"/>
                </a:solidFill>
              </a:rPr>
              <a:t>在计算期望运行时间时</a:t>
            </a:r>
            <a:r>
              <a:rPr lang="zh-CN" altLang="en-US" dirty="0">
                <a:solidFill>
                  <a:schemeClr val="accent4"/>
                </a:solidFill>
              </a:rPr>
              <a:t>，要</a:t>
            </a:r>
            <a:r>
              <a:rPr lang="zh-CN" altLang="en-US" b="1" dirty="0">
                <a:solidFill>
                  <a:srgbClr val="FF0000"/>
                </a:solidFill>
              </a:rPr>
              <a:t>避免简单的使用期望场景的运行时间</a:t>
            </a:r>
            <a:r>
              <a:rPr lang="zh-CN" altLang="en-US" dirty="0">
                <a:solidFill>
                  <a:schemeClr val="accent4"/>
                </a:solidFill>
              </a:rPr>
              <a:t>评估算法的期望运行时间。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24991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正确的方式</a:t>
            </a:r>
            <a:r>
              <a:rPr lang="en-US" dirty="0"/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49" y="3654072"/>
            <a:ext cx="7886700" cy="1633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accent4"/>
                </a:solidFill>
              </a:rPr>
              <a:t>详细分析算法的可能的各种运行情况</a:t>
            </a:r>
            <a:r>
              <a:rPr lang="zh-CN" altLang="en-US" dirty="0">
                <a:solidFill>
                  <a:schemeClr val="accent4"/>
                </a:solidFill>
              </a:rPr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采用统计分析的方法，计算算法的期望运行时间</a:t>
            </a:r>
            <a:r>
              <a:rPr lang="zh-CN" altLang="en-US" dirty="0">
                <a:solidFill>
                  <a:schemeClr val="accent4"/>
                </a:solidFill>
              </a:rPr>
              <a:t>。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E021B0-FD3B-3847-ABA3-3F7F01F7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8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20" y="289328"/>
            <a:ext cx="7886700" cy="600074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recursive calls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6215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8710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98314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38716" y="1113283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2091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11694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54190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28172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70667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6751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52266" y="196418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04261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33864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76360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61765" y="2823466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89275" y="2823466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18878" y="2823466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61374" y="2823466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28172" y="2831849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70667" y="2831849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21226" y="36478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58677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54433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38929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52266" y="284261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64853" y="36478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94664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247763" y="36478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58677" y="44860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738929" y="4486024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358698" y="44860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23949" y="4472182"/>
            <a:ext cx="427510" cy="626618"/>
          </a:xfrm>
          <a:prstGeom prst="rect">
            <a:avLst/>
          </a:prstGeom>
          <a:solidFill>
            <a:srgbClr val="FDFFC2"/>
          </a:solidFill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64853" y="443516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794664" y="4435167"/>
            <a:ext cx="427510" cy="626618"/>
          </a:xfrm>
          <a:prstGeom prst="rect">
            <a:avLst/>
          </a:prstGeom>
          <a:solidFill>
            <a:srgbClr val="FDFFC2"/>
          </a:solidFill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47763" y="443516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17688" y="1254515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5 as a pivot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26414" y="1985067"/>
            <a:ext cx="28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 on either side of 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4919" y="2788005"/>
            <a:ext cx="207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Recurse</a:t>
            </a:r>
            <a:r>
              <a:rPr lang="en-US" dirty="0"/>
              <a:t> on [76] and pick 6 as a pivot.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41565" y="3611586"/>
            <a:ext cx="162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 on either side of 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6072" y="2820713"/>
            <a:ext cx="217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Recurse</a:t>
            </a:r>
            <a:r>
              <a:rPr lang="en-US" dirty="0"/>
              <a:t> on [3142] and pick 3 as a pivot.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34354" y="4415454"/>
            <a:ext cx="222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Recurse</a:t>
            </a:r>
            <a:r>
              <a:rPr lang="en-US" dirty="0"/>
              <a:t> on [7], it has size 1 so we’re done.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868" y="3650861"/>
            <a:ext cx="130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Partition around 3.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350379" y="4613194"/>
            <a:ext cx="87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Recurse</a:t>
            </a:r>
            <a:r>
              <a:rPr lang="en-US" sz="1200" dirty="0"/>
              <a:t> on [4] (done).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812" y="4360136"/>
            <a:ext cx="1189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Recurse</a:t>
            </a:r>
            <a:r>
              <a:rPr lang="en-US" sz="1600" dirty="0"/>
              <a:t> on [12] and pick 2 as a pivot.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959" y="5480820"/>
            <a:ext cx="1032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partition around 2.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114921" y="5297777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747573" y="529777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824" y="6124494"/>
            <a:ext cx="87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Recurse</a:t>
            </a:r>
            <a:r>
              <a:rPr lang="en-US" sz="1200" dirty="0"/>
              <a:t> on [1] (done).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114921" y="6022935"/>
            <a:ext cx="427510" cy="626618"/>
          </a:xfrm>
          <a:prstGeom prst="rect">
            <a:avLst/>
          </a:prstGeom>
          <a:solidFill>
            <a:srgbClr val="FDFFC2"/>
          </a:solidFill>
          <a:ln w="508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86505" y="528515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951756" y="5271312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292660" y="523429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822471" y="523429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275570" y="523429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47573" y="603653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386505" y="6023910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51756" y="6010068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292660" y="597305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822471" y="597305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275570" y="597305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F98E5C-59A0-2741-BCB6-7511C4AE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55" grpId="0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7348"/>
          </a:xfrm>
        </p:spPr>
        <p:txBody>
          <a:bodyPr>
            <a:normAutofit fontScale="90000"/>
          </a:bodyPr>
          <a:lstStyle/>
          <a:p>
            <a:r>
              <a:rPr lang="en-US" dirty="0"/>
              <a:t>How long does this take to run?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926" y="1180215"/>
            <a:ext cx="7886700" cy="15550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will count the number of </a:t>
            </a:r>
            <a:r>
              <a:rPr lang="en-US" dirty="0">
                <a:solidFill>
                  <a:srgbClr val="CF6E6C"/>
                </a:solidFill>
              </a:rPr>
              <a:t>comparisons</a:t>
            </a:r>
            <a:r>
              <a:rPr lang="en-US" dirty="0"/>
              <a:t> that the algorithm does.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turns out to give us a good idea of the runtime. (Not obvious).</a:t>
            </a:r>
          </a:p>
          <a:p>
            <a:r>
              <a:rPr lang="en-US" dirty="0"/>
              <a:t>How many times are any two items compared?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76965" y="2810440"/>
            <a:ext cx="3055485" cy="573347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32217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74712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0796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56311" y="3598062"/>
            <a:ext cx="427510" cy="573347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08306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37909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80405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37200" y="2918524"/>
            <a:ext cx="280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example before, everything was compared to 5 once in the first step</a:t>
            </a:r>
            <a:r>
              <a:rPr lang="mr-IN" dirty="0"/>
              <a:t>…</a:t>
            </a:r>
            <a:r>
              <a:rPr lang="en-US" dirty="0"/>
              <a:t>.and never again.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7504" y="5175017"/>
            <a:ext cx="427510" cy="515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45014" y="5175017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74617" y="5175017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617113" y="5175017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83911" y="5183400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26406" y="5183400"/>
            <a:ext cx="427510" cy="515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76965" y="5999375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4416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10172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4668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08005" y="5194164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220592" y="5999375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50403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203502" y="5999375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150" y="5194164"/>
            <a:ext cx="313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not everything was compared to 3.  </a:t>
            </a:r>
          </a:p>
          <a:p>
            <a:r>
              <a:rPr lang="en-US" dirty="0"/>
              <a:t>5 was, and so were 1,2 and 4.  </a:t>
            </a:r>
          </a:p>
          <a:p>
            <a:r>
              <a:rPr lang="en-US" dirty="0"/>
              <a:t>But not 6 or 7.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3F85E13A-E1F5-EA4F-824A-2144C175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pair of items is compared either 0 or 1 times.  Which is it?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0200" y="2000712"/>
            <a:ext cx="4686300" cy="887456"/>
            <a:chOff x="1573619" y="3296093"/>
            <a:chExt cx="5040183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83458" y="2077969"/>
            <a:ext cx="3402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Let’s assume that the numbers in the array are actually the numbers 1,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r>
              <a:rPr lang="en-US" sz="2000" dirty="0">
                <a:solidFill>
                  <a:schemeClr val="accent4"/>
                </a:solidFill>
              </a:rPr>
              <a:t>,n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1834" y="4081550"/>
                <a:ext cx="8807066" cy="2675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100" b="1" dirty="0">
                    <a:solidFill>
                      <a:schemeClr val="accent4"/>
                    </a:solidFill>
                  </a:rPr>
                  <a:t>Whether or not </a:t>
                </a:r>
                <a:r>
                  <a:rPr lang="en-US" sz="2100" b="1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 are compared </a:t>
                </a:r>
                <a:r>
                  <a:rPr lang="en-US" sz="2100" dirty="0"/>
                  <a:t>is a random variable, that depends on the choice of pivots.  Let’s say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𝒃</m:t>
                          </m:r>
                        </m:sub>
                      </m:sSub>
                      <m:r>
                        <a:rPr lang="en-US" sz="21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1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ever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compared</m:t>
                              </m:r>
                            </m:e>
                            <m:e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𝒂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𝒃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never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1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compared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100" b="1" dirty="0">
                  <a:solidFill>
                    <a:schemeClr val="accent1"/>
                  </a:solidFill>
                </a:endParaRPr>
              </a:p>
              <a:p>
                <a:endParaRPr lang="en-US" sz="2100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100" dirty="0"/>
                  <a:t>In the previous example 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X</a:t>
                </a:r>
                <a:r>
                  <a:rPr lang="en-US" sz="2100" b="1" baseline="-25000" dirty="0">
                    <a:solidFill>
                      <a:schemeClr val="accent4"/>
                    </a:solidFill>
                  </a:rPr>
                  <a:t>1,5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 = 1</a:t>
                </a:r>
                <a:r>
                  <a:rPr lang="en-US" sz="2100" dirty="0"/>
                  <a:t>, because item 1</a:t>
                </a:r>
                <a:r>
                  <a:rPr lang="en-US" sz="21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100" dirty="0"/>
                  <a:t>and item 5 were compared.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100" dirty="0"/>
                  <a:t>But 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X</a:t>
                </a:r>
                <a:r>
                  <a:rPr lang="en-US" sz="2100" b="1" baseline="-25000" dirty="0">
                    <a:solidFill>
                      <a:schemeClr val="accent4"/>
                    </a:solidFill>
                  </a:rPr>
                  <a:t>3,6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 = 0</a:t>
                </a:r>
                <a:r>
                  <a:rPr lang="en-US" sz="2100" dirty="0"/>
                  <a:t>, because item 3</a:t>
                </a:r>
                <a:r>
                  <a:rPr lang="en-US" sz="21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100" dirty="0"/>
                  <a:t>and item 6 were NOT compared.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34" y="4081550"/>
                <a:ext cx="8807066" cy="2675220"/>
              </a:xfrm>
              <a:prstGeom prst="rect">
                <a:avLst/>
              </a:prstGeom>
              <a:blipFill>
                <a:blip r:embed="rId2"/>
                <a:stretch>
                  <a:fillRect l="-576" t="-36019" r="-863" b="-40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888" y="3145831"/>
            <a:ext cx="754924" cy="9357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5500" y="3198192"/>
            <a:ext cx="490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Of course this doesn’t have to be the case!  It’s a good exercise to convince yourself that the analysis will still go through without this assumption.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6B4032-AEA0-6444-BFA8-4F3D72B6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8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 uiExpand="1" build="p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An O(n)-time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 your pre-lecture exercise: </a:t>
                </a:r>
                <a:r>
                  <a:rPr lang="en-US" dirty="0">
                    <a:solidFill>
                      <a:schemeClr val="accent4"/>
                    </a:solidFill>
                  </a:rPr>
                  <a:t>SELECT(A, 1).</a:t>
                </a:r>
              </a:p>
              <a:p>
                <a:pPr lvl="1"/>
                <a:r>
                  <a:rPr lang="en-US" dirty="0"/>
                  <a:t>(aka, </a:t>
                </a:r>
                <a:r>
                  <a:rPr lang="en-US" dirty="0">
                    <a:solidFill>
                      <a:schemeClr val="accent4"/>
                    </a:solidFill>
                  </a:rPr>
                  <a:t>MIN(A)</a:t>
                </a:r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MIN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..., n-1:</a:t>
                </a:r>
              </a:p>
              <a:p>
                <a:pPr lvl="2"/>
                <a:r>
                  <a:rPr lang="en-US" sz="2400" dirty="0"/>
                  <a:t>If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 &lt; ret:</a:t>
                </a:r>
              </a:p>
              <a:p>
                <a:pPr lvl="3"/>
                <a:r>
                  <a:rPr lang="en-US" sz="2400" dirty="0"/>
                  <a:t>ret =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Time O(n).  </a:t>
                </a:r>
                <a:r>
                  <a:rPr lang="en-US" dirty="0">
                    <a:solidFill>
                      <a:srgbClr val="CF6E6C"/>
                    </a:solidFill>
                  </a:rPr>
                  <a:t>Yay!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834596" y="4206747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stuff is O(1)</a:t>
            </a:r>
          </a:p>
        </p:txBody>
      </p:sp>
      <p:sp>
        <p:nvSpPr>
          <p:cNvPr id="5" name="Right Brace 4"/>
          <p:cNvSpPr/>
          <p:nvPr/>
        </p:nvSpPr>
        <p:spPr>
          <a:xfrm>
            <a:off x="3452459" y="4013095"/>
            <a:ext cx="382137" cy="756636"/>
          </a:xfrm>
          <a:prstGeom prst="rightBrace">
            <a:avLst/>
          </a:prstGeom>
          <a:ln w="3492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4980" y="3925255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This loop runs O(n) times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5512843" y="3518882"/>
            <a:ext cx="382137" cy="1250849"/>
          </a:xfrm>
          <a:prstGeom prst="rightBrace">
            <a:avLst/>
          </a:prstGeom>
          <a:ln w="34925">
            <a:solidFill>
              <a:srgbClr val="CF6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37C507B-B367-5144-98F0-23E2B3B6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4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比较次数的统计分析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11300"/>
                <a:ext cx="7886700" cy="510539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The number of comparisons total during the algorithm is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The expected number of comparisons is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𝐸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[ 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]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     using linearity of expectations.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11300"/>
                <a:ext cx="7886700" cy="5105399"/>
              </a:xfrm>
              <a:blipFill>
                <a:blip r:embed="rId2"/>
                <a:stretch>
                  <a:fillRect l="-965" t="-895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8E2E3C4-2C99-7A4D-9DC3-77D4BBF0D329}"/>
              </a:ext>
            </a:extLst>
          </p:cNvPr>
          <p:cNvSpPr txBox="1"/>
          <p:nvPr/>
        </p:nvSpPr>
        <p:spPr>
          <a:xfrm>
            <a:off x="5999357" y="2497873"/>
            <a:ext cx="229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计算任何两个数被比较的次数之和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073CBF-E35B-8E44-A456-74EB9EE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5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2474"/>
          </a:xfrm>
        </p:spPr>
        <p:txBody>
          <a:bodyPr/>
          <a:lstStyle/>
          <a:p>
            <a:r>
              <a:rPr lang="en-US" dirty="0"/>
              <a:t>Counting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9417" y="1306956"/>
                <a:ext cx="9765855" cy="4351338"/>
              </a:xfrm>
            </p:spPr>
            <p:txBody>
              <a:bodyPr/>
              <a:lstStyle/>
              <a:p>
                <a:r>
                  <a:rPr lang="en-US" dirty="0"/>
                  <a:t>So we just need to figure out </a:t>
                </a:r>
                <a:r>
                  <a:rPr lang="en-US" dirty="0">
                    <a:solidFill>
                      <a:schemeClr val="accent4"/>
                    </a:solidFill>
                  </a:rPr>
                  <a:t>E[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dirty="0">
                    <a:solidFill>
                      <a:schemeClr val="accent4"/>
                    </a:solidFill>
                  </a:rPr>
                  <a:t> ]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=1)⋅1+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=0)⋅0=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US" dirty="0"/>
                  <a:t>(using definition of expectation)</a:t>
                </a:r>
              </a:p>
              <a:p>
                <a:r>
                  <a:rPr lang="en-US" dirty="0"/>
                  <a:t>So we need to figure out: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/>
                    </a:solidFill>
                  </a:rPr>
                  <a:t>P(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dirty="0">
                    <a:solidFill>
                      <a:schemeClr val="accent4"/>
                    </a:solidFill>
                  </a:rPr>
                  <a:t> = 1) = the probability that a and b are ever compared.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417" y="1306956"/>
                <a:ext cx="9765855" cy="4351338"/>
              </a:xfrm>
              <a:blipFill>
                <a:blip r:embed="rId2"/>
                <a:stretch>
                  <a:fillRect l="-116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76865" y="4343294"/>
            <a:ext cx="3096630" cy="573347"/>
            <a:chOff x="1573619" y="3296093"/>
            <a:chExt cx="5108054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76473" y="3296093"/>
              <a:ext cx="705200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17276" y="3296093"/>
              <a:ext cx="705200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000500" y="4306801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考虑</a:t>
            </a:r>
            <a:r>
              <a:rPr lang="en-US" altLang="zh-CN" dirty="0"/>
              <a:t>a=2</a:t>
            </a:r>
            <a:r>
              <a:rPr lang="zh-CN" altLang="en-US" dirty="0"/>
              <a:t>，</a:t>
            </a:r>
            <a:r>
              <a:rPr lang="en-US" altLang="zh-CN" dirty="0"/>
              <a:t>b=6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和</a:t>
            </a:r>
            <a:r>
              <a:rPr lang="en-US" altLang="zh-CN" dirty="0"/>
              <a:t>6</a:t>
            </a:r>
            <a:r>
              <a:rPr lang="zh-CN" altLang="en-US" dirty="0"/>
              <a:t>被比较的概率是多少？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75378" y="5169305"/>
            <a:ext cx="3110817" cy="573347"/>
            <a:chOff x="1573619" y="3296093"/>
            <a:chExt cx="5131455" cy="705201"/>
          </a:xfrm>
        </p:grpSpPr>
        <p:sp>
          <p:nvSpPr>
            <p:cNvPr id="14" name="Rectangle 13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9874" y="3296093"/>
              <a:ext cx="705200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57844" y="3296093"/>
              <a:ext cx="705200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000500" y="5096321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这正是从高亮显示的几个数字中首先选择</a:t>
            </a:r>
            <a:r>
              <a:rPr lang="en-US" altLang="zh-CN" dirty="0"/>
              <a:t>2</a:t>
            </a:r>
            <a:r>
              <a:rPr lang="zh-CN" altLang="en-US" dirty="0"/>
              <a:t>或</a:t>
            </a:r>
            <a:r>
              <a:rPr lang="en-US" altLang="zh-CN" dirty="0"/>
              <a:t>6</a:t>
            </a:r>
            <a:r>
              <a:rPr lang="zh-CN" altLang="en-US" dirty="0"/>
              <a:t>做</a:t>
            </a:r>
            <a:r>
              <a:rPr lang="en-US" altLang="zh-CN" dirty="0"/>
              <a:t>pivot</a:t>
            </a:r>
            <a:r>
              <a:rPr lang="zh-CN" altLang="en-US" dirty="0"/>
              <a:t>的概率，为什么呢？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17995" y="5949341"/>
            <a:ext cx="5108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比如说，如果先选了</a:t>
            </a:r>
            <a:r>
              <a:rPr lang="en-US" altLang="zh-CN" dirty="0"/>
              <a:t>5</a:t>
            </a:r>
            <a:r>
              <a:rPr lang="zh-CN" altLang="en-US" dirty="0"/>
              <a:t>，那么</a:t>
            </a:r>
            <a:r>
              <a:rPr lang="en-US" altLang="zh-CN" dirty="0"/>
              <a:t>2</a:t>
            </a:r>
            <a:r>
              <a:rPr lang="zh-CN" altLang="en-US" dirty="0"/>
              <a:t>个和</a:t>
            </a:r>
            <a:r>
              <a:rPr lang="en-US" altLang="zh-CN" dirty="0"/>
              <a:t>6</a:t>
            </a:r>
            <a:r>
              <a:rPr lang="zh-CN" altLang="en-US" dirty="0"/>
              <a:t>个就会被分开，再也见不到对方，不会相互比较。</a:t>
            </a:r>
            <a:endParaRPr lang="en-US" dirty="0"/>
          </a:p>
        </p:txBody>
      </p:sp>
      <p:sp>
        <p:nvSpPr>
          <p:cNvPr id="23" name="Triangle 22"/>
          <p:cNvSpPr/>
          <p:nvPr/>
        </p:nvSpPr>
        <p:spPr>
          <a:xfrm rot="10800000">
            <a:off x="917873" y="3963081"/>
            <a:ext cx="329012" cy="2855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 rot="10800000">
            <a:off x="2728029" y="3981966"/>
            <a:ext cx="329012" cy="2391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89785" y="3797300"/>
            <a:ext cx="65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728029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70524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76608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152123" y="6007323"/>
            <a:ext cx="427510" cy="573347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4118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33721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6217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623100" y="38266"/>
                <a:ext cx="3520579" cy="1147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>
                    <a:solidFill>
                      <a:schemeClr val="accent4"/>
                    </a:solidFill>
                    <a:latin typeface="Cambria Math" charset="0"/>
                  </a:rPr>
                  <a:t>expected number of comparisons:</a:t>
                </a:r>
                <a:endParaRPr lang="is-IS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𝐸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[ </m:t>
                                  </m:r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]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00" y="38266"/>
                <a:ext cx="3520579" cy="1147494"/>
              </a:xfrm>
              <a:prstGeom prst="rect">
                <a:avLst/>
              </a:prstGeom>
              <a:blipFill>
                <a:blip r:embed="rId3"/>
                <a:stretch>
                  <a:fillRect l="-1439" t="-47253" r="-360" b="-1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D9DE489E-39A8-1A4D-A5B3-EE836E3A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21" grpId="0"/>
      <p:bldP spid="22" grpId="0"/>
      <p:bldP spid="23" grpId="0" animBg="1"/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=1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    = probability </a:t>
                </a:r>
                <a:r>
                  <a:rPr lang="en-US" dirty="0" err="1"/>
                  <a:t>a,b</a:t>
                </a:r>
                <a:r>
                  <a:rPr lang="en-US" dirty="0"/>
                  <a:t> are ever compared</a:t>
                </a:r>
              </a:p>
              <a:p>
                <a:pPr marL="0" indent="0">
                  <a:buNone/>
                </a:pPr>
                <a:r>
                  <a:rPr lang="en-US" dirty="0"/>
                  <a:t>         = probability that one of </a:t>
                </a:r>
                <a:r>
                  <a:rPr lang="en-US" dirty="0" err="1"/>
                  <a:t>a,b</a:t>
                </a:r>
                <a:r>
                  <a:rPr lang="en-US" dirty="0"/>
                  <a:t> are picked first out of </a:t>
                </a:r>
              </a:p>
              <a:p>
                <a:pPr marL="0" indent="0">
                  <a:buNone/>
                </a:pPr>
                <a:r>
                  <a:rPr lang="en-US" dirty="0"/>
                  <a:t>            all of the </a:t>
                </a:r>
                <a:r>
                  <a:rPr lang="en-US" dirty="0">
                    <a:solidFill>
                      <a:schemeClr val="accent4"/>
                    </a:solidFill>
                  </a:rPr>
                  <a:t>b </a:t>
                </a:r>
                <a:r>
                  <a:rPr lang="mr-IN" dirty="0">
                    <a:solidFill>
                      <a:schemeClr val="accent4"/>
                    </a:solidFill>
                  </a:rPr>
                  <a:t>–</a:t>
                </a:r>
                <a:r>
                  <a:rPr lang="en-US" dirty="0">
                    <a:solidFill>
                      <a:schemeClr val="accent4"/>
                    </a:solidFill>
                  </a:rPr>
                  <a:t> a +1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numbers between them.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/>
                  <a:t>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  <a:blipFill>
                <a:blip r:embed="rId2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889501" y="5448300"/>
            <a:ext cx="4000856" cy="863599"/>
            <a:chOff x="1573619" y="3296093"/>
            <a:chExt cx="5113684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82102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32043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riangle 12"/>
          <p:cNvSpPr/>
          <p:nvPr/>
        </p:nvSpPr>
        <p:spPr>
          <a:xfrm rot="10800000">
            <a:off x="5578773" y="5027829"/>
            <a:ext cx="329012" cy="2855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 rot="10800000">
            <a:off x="7863149" y="4992327"/>
            <a:ext cx="329012" cy="2855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48400" y="381662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2 choices out of b-a+1</a:t>
            </a:r>
            <a:r>
              <a:rPr lang="mr-IN" dirty="0">
                <a:solidFill>
                  <a:srgbClr val="CF6E6C"/>
                </a:solidFill>
              </a:rPr>
              <a:t>…</a:t>
            </a:r>
            <a:endParaRPr lang="en-US" dirty="0">
              <a:solidFill>
                <a:srgbClr val="CF6E6C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BCA620-D29A-5A41-99F8-F561B5C05971}"/>
              </a:ext>
            </a:extLst>
          </p:cNvPr>
          <p:cNvSpPr txBox="1"/>
          <p:nvPr/>
        </p:nvSpPr>
        <p:spPr>
          <a:xfrm>
            <a:off x="663599" y="5187133"/>
            <a:ext cx="3650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我们为什么不关心</a:t>
            </a:r>
            <a:r>
              <a:rPr lang="en-US" altLang="zh-CN" sz="2400" dirty="0"/>
              <a:t>1,7</a:t>
            </a:r>
            <a:r>
              <a:rPr lang="zh-CN" altLang="en-US" sz="2400" dirty="0"/>
              <a:t>呢？</a:t>
            </a:r>
            <a:endParaRPr 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E0D18C-2D69-2049-BCDC-AEF46A403F62}"/>
              </a:ext>
            </a:extLst>
          </p:cNvPr>
          <p:cNvSpPr txBox="1"/>
          <p:nvPr/>
        </p:nvSpPr>
        <p:spPr>
          <a:xfrm>
            <a:off x="663600" y="5782766"/>
            <a:ext cx="3785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因为选择</a:t>
            </a:r>
            <a:r>
              <a:rPr lang="en-US" altLang="zh-CN" sz="2400" dirty="0">
                <a:solidFill>
                  <a:srgbClr val="FF0000"/>
                </a:solidFill>
              </a:rPr>
              <a:t>1,7</a:t>
            </a:r>
            <a:r>
              <a:rPr lang="zh-CN" altLang="en-US" sz="2400" dirty="0">
                <a:solidFill>
                  <a:srgbClr val="FF0000"/>
                </a:solidFill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</a:rPr>
              <a:t>6</a:t>
            </a:r>
            <a:r>
              <a:rPr lang="zh-CN" altLang="en-US" sz="2400" dirty="0">
                <a:solidFill>
                  <a:srgbClr val="FF0000"/>
                </a:solidFill>
              </a:rPr>
              <a:t>是否比较是无关的。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604C3E81-51C2-D043-95F0-A1078E3B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2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4" grpId="0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E67-57BF-4841-BBFB-0FAF34A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dirty="0"/>
              <a:t>Aside:</a:t>
            </a:r>
            <a:br>
              <a:rPr lang="en-US" dirty="0"/>
            </a:br>
            <a:r>
              <a:rPr lang="en-US" dirty="0"/>
              <a:t>Why can we assume that the elements of the array are {1,2,..,n}?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B8061-17FA-4940-9A96-5B54333FB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24463"/>
                <a:ext cx="78867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More generally, say the elements of the array are</a:t>
                </a:r>
              </a:p>
              <a:p>
                <a:pPr marL="0" indent="0">
                  <a:buNone/>
                </a:pP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&lt;⋯&lt;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so the array looks like: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we’d do exactly the same thing, except we’d focus on the subscripts instead of the values.  For example, the probability that a</a:t>
                </a:r>
                <a:r>
                  <a:rPr lang="en-US" baseline="-25000" dirty="0"/>
                  <a:t>2 </a:t>
                </a:r>
                <a:r>
                  <a:rPr lang="en-US" dirty="0"/>
                  <a:t>and a</a:t>
                </a:r>
                <a:r>
                  <a:rPr lang="en-US" baseline="-25000" dirty="0"/>
                  <a:t>6 </a:t>
                </a:r>
                <a:r>
                  <a:rPr lang="en-US" dirty="0"/>
                  <a:t>are ever compared is the probability that a</a:t>
                </a:r>
                <a:r>
                  <a:rPr lang="en-US" baseline="-25000" dirty="0"/>
                  <a:t>2 </a:t>
                </a:r>
                <a:r>
                  <a:rPr lang="en-US" dirty="0"/>
                  <a:t>or a</a:t>
                </a:r>
                <a:r>
                  <a:rPr lang="en-US" baseline="-25000" dirty="0"/>
                  <a:t>6</a:t>
                </a:r>
                <a:r>
                  <a:rPr lang="en-US" dirty="0"/>
                  <a:t> are picked as a pivot before a</a:t>
                </a:r>
                <a:r>
                  <a:rPr lang="en-US" baseline="-25000" dirty="0"/>
                  <a:t>3</a:t>
                </a:r>
                <a:r>
                  <a:rPr lang="en-US" dirty="0"/>
                  <a:t>,a</a:t>
                </a:r>
                <a:r>
                  <a:rPr lang="en-US" baseline="-25000" dirty="0"/>
                  <a:t>4</a:t>
                </a:r>
                <a:r>
                  <a:rPr lang="en-US" dirty="0"/>
                  <a:t>,or a</a:t>
                </a:r>
                <a:r>
                  <a:rPr lang="en-US" baseline="-25000" dirty="0"/>
                  <a:t>5 </a:t>
                </a:r>
                <a:r>
                  <a:rPr lang="en-US" dirty="0"/>
                  <a:t>are.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B8061-17FA-4940-9A96-5B54333FB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24463"/>
                <a:ext cx="7886700" cy="4351338"/>
              </a:xfrm>
              <a:blipFill>
                <a:blip r:embed="rId2"/>
                <a:stretch>
                  <a:fillRect l="-1447" t="-2616" r="-1447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F1F17FB-AECA-8841-8FBC-D0E37D26C3F8}"/>
              </a:ext>
            </a:extLst>
          </p:cNvPr>
          <p:cNvGrpSpPr/>
          <p:nvPr/>
        </p:nvGrpSpPr>
        <p:grpSpPr>
          <a:xfrm>
            <a:off x="2132496" y="3206659"/>
            <a:ext cx="4686300" cy="887456"/>
            <a:chOff x="1573619" y="3296093"/>
            <a:chExt cx="5040183" cy="7052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32E29F-7B78-634C-AF11-2C716D193616}"/>
                </a:ext>
              </a:extLst>
            </p:cNvPr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7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013912-A918-3045-9F7C-D18437E30AFC}"/>
                </a:ext>
              </a:extLst>
            </p:cNvPr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6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7D70AA-AC8D-344C-A410-E3C9300C98AE}"/>
                </a:ext>
              </a:extLst>
            </p:cNvPr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3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6AE7F4-3B97-174A-A96C-BD12430AD7B4}"/>
                </a:ext>
              </a:extLst>
            </p:cNvPr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5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CFCA5E-4F69-8643-A411-FAE9C028DFF9}"/>
                </a:ext>
              </a:extLst>
            </p:cNvPr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8BF37D-B5CB-8640-B799-FD5BDEA6468A}"/>
                </a:ext>
              </a:extLst>
            </p:cNvPr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606744-7F8A-0D43-ADBA-FBD5338CE3C6}"/>
                </a:ext>
              </a:extLst>
            </p:cNvPr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4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4DAA26-E039-CF4F-A798-9B04ED3694CB}"/>
              </a:ext>
            </a:extLst>
          </p:cNvPr>
          <p:cNvSpPr txBox="1"/>
          <p:nvPr/>
        </p:nvSpPr>
        <p:spPr>
          <a:xfrm>
            <a:off x="6771860" y="45524"/>
            <a:ext cx="2273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55C45D8-621B-0A49-BD9E-3FF15D8E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All together now</a:t>
            </a:r>
            <a:r>
              <a:rPr lang="mr-IN" sz="2800" dirty="0"/>
              <a:t>…</a:t>
            </a:r>
            <a:br>
              <a:rPr lang="en-US" dirty="0"/>
            </a:br>
            <a:r>
              <a:rPr lang="en-US" dirty="0"/>
              <a:t>Expected number of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is-I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[ 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] 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( 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=1)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a big nasty sum, but we can do it.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5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991100" y="2425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linearity </a:t>
            </a:r>
            <a:r>
              <a:rPr lang="en-US"/>
              <a:t>of expectation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5150" y="2929968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definition of expectation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7000" y="35433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reasoning we just did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1100" y="1748522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expected number of comparisons throughout the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48217" y="4947439"/>
            <a:ext cx="142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Do this sum!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732" y="5384239"/>
            <a:ext cx="783779" cy="1161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4413" y="6442505"/>
            <a:ext cx="30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85FFBA9-CAC6-C14E-B4BE-24EA0110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4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48613-934E-6E4C-AF68-231D6F99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Expected number of comparisons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A571D0-46C0-A04C-B7CF-0F4826C7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26" y="1779548"/>
            <a:ext cx="5533571" cy="952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4DD7A5-CC0B-AF43-A080-59F6BCF5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96" y="3150438"/>
            <a:ext cx="5098605" cy="10541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786717-B3A0-B94B-A145-74ED79962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543" y="5044332"/>
            <a:ext cx="6353556" cy="13255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52635B-E9C0-2941-9F58-DA41D70F2778}"/>
              </a:ext>
            </a:extLst>
          </p:cNvPr>
          <p:cNvSpPr txBox="1"/>
          <p:nvPr/>
        </p:nvSpPr>
        <p:spPr>
          <a:xfrm>
            <a:off x="1245446" y="443979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我们想基于这个式子找一个时间复杂度的上界</a:t>
            </a:r>
            <a:r>
              <a:rPr lang="zh-CN" altLang="en-US" dirty="0"/>
              <a:t>，所以：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F864101-4EA8-CA44-A96B-78A974A67256}"/>
                  </a:ext>
                </a:extLst>
              </p:cNvPr>
              <p:cNvSpPr txBox="1"/>
              <p:nvPr/>
            </p:nvSpPr>
            <p:spPr>
              <a:xfrm>
                <a:off x="5925092" y="3320092"/>
                <a:ext cx="2089996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F864101-4EA8-CA44-A96B-78A974A67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092" y="3320092"/>
                <a:ext cx="2089996" cy="526298"/>
              </a:xfrm>
              <a:prstGeom prst="rect">
                <a:avLst/>
              </a:prstGeom>
              <a:blipFill>
                <a:blip r:embed="rId5"/>
                <a:stretch>
                  <a:fillRect l="-1807"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A44F53D-4FAF-0446-8030-14332C85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1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58DA2A8-399C-D340-8833-02A797B3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42" y="1204770"/>
            <a:ext cx="7801672" cy="54846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C8FD30-F9E8-C74A-8CE6-D34412CA0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3"/>
          <a:stretch/>
        </p:blipFill>
        <p:spPr>
          <a:xfrm>
            <a:off x="789415" y="168596"/>
            <a:ext cx="1608098" cy="8685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A50BC9-4603-D740-938A-D21F92030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797" y="591285"/>
            <a:ext cx="2885038" cy="1226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7A08C5-BC06-554E-A195-3759D0E27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528" y="1985873"/>
            <a:ext cx="4025086" cy="94707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88D44C-557B-FD43-8564-88D2C00E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1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F75D7-E16D-DB4A-9019-EA35CBD0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Expected number of comparisons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C48E26C-0F10-8343-8A9F-14B7547D1D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1050" y="1978025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is-I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[ 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] 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( 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=1)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r>
                  <a:rPr lang="en-US" altLang="zh-CN" dirty="0">
                    <a:ea typeface="Cambria Math" panose="02040503050406030204" pitchFamily="18" charset="0"/>
                  </a:rPr>
                  <a:t>=O(</a:t>
                </a:r>
                <a:r>
                  <a:rPr lang="en-US" altLang="zh-CN" dirty="0" err="1">
                    <a:ea typeface="Cambria Math" panose="02040503050406030204" pitchFamily="18" charset="0"/>
                  </a:rPr>
                  <a:t>nlogn</a:t>
                </a:r>
                <a:r>
                  <a:rPr lang="en-US" altLang="zh-CN" dirty="0">
                    <a:ea typeface="Cambria Math" panose="02040503050406030204" pitchFamily="18" charset="0"/>
                  </a:rPr>
                  <a:t>)</a:t>
                </a:r>
                <a:endParaRPr lang="en-US" altLang="zh-CN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C48E26C-0F10-8343-8A9F-14B7547D1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978025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15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19F834-6CBA-6C42-BC37-CB04E457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We saw that </a:t>
            </a:r>
            <a:r>
              <a:rPr lang="en-US" dirty="0">
                <a:solidFill>
                  <a:srgbClr val="C00000"/>
                </a:solidFill>
              </a:rPr>
              <a:t>E[ number of comparisons ] = O(n log(n))</a:t>
            </a:r>
          </a:p>
          <a:p>
            <a:r>
              <a:rPr lang="en-US" dirty="0"/>
              <a:t>Is that the same as </a:t>
            </a:r>
            <a:r>
              <a:rPr lang="en-US" dirty="0">
                <a:solidFill>
                  <a:schemeClr val="accent4"/>
                </a:solidFill>
              </a:rPr>
              <a:t>E[ running time ]?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67150" y="3097561"/>
            <a:ext cx="4768851" cy="285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QuickSort</a:t>
            </a:r>
            <a:r>
              <a:rPr lang="en-US" sz="2000" dirty="0"/>
              <a:t>(A):</a:t>
            </a:r>
          </a:p>
          <a:p>
            <a:pPr lvl="1"/>
            <a:r>
              <a:rPr lang="en-US" sz="1600" b="1" dirty="0"/>
              <a:t>If </a:t>
            </a:r>
            <a:r>
              <a:rPr lang="en-US" sz="1600" dirty="0" err="1"/>
              <a:t>len</a:t>
            </a:r>
            <a:r>
              <a:rPr lang="en-US" sz="1600" dirty="0"/>
              <a:t>(A) &lt;= 1:</a:t>
            </a:r>
          </a:p>
          <a:p>
            <a:pPr lvl="2"/>
            <a:r>
              <a:rPr lang="en-US" sz="1600" b="1" dirty="0"/>
              <a:t>return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Pick some x = A[</a:t>
            </a:r>
            <a:r>
              <a:rPr lang="en-US" sz="1600" dirty="0" err="1"/>
              <a:t>i</a:t>
            </a:r>
            <a:r>
              <a:rPr lang="en-US" sz="1600" dirty="0"/>
              <a:t>] at random.  Call this the </a:t>
            </a:r>
            <a:r>
              <a:rPr lang="en-US" sz="1600" dirty="0">
                <a:solidFill>
                  <a:srgbClr val="CF6E6C"/>
                </a:solidFill>
              </a:rPr>
              <a:t>pivot.</a:t>
            </a:r>
          </a:p>
          <a:p>
            <a:pPr lvl="1"/>
            <a:r>
              <a:rPr lang="en-US" sz="1600" dirty="0">
                <a:solidFill>
                  <a:schemeClr val="accent4"/>
                </a:solidFill>
              </a:rPr>
              <a:t>PARTITION</a:t>
            </a:r>
            <a:r>
              <a:rPr lang="en-US" sz="1600" dirty="0"/>
              <a:t> the rest of A into: </a:t>
            </a:r>
          </a:p>
          <a:p>
            <a:pPr lvl="2"/>
            <a:r>
              <a:rPr lang="en-US" sz="16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16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sz="1600" dirty="0"/>
              <a:t>Replace A with  [L, x, R]  </a:t>
            </a:r>
            <a:r>
              <a:rPr lang="en-US" sz="1600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sz="1600" dirty="0" err="1"/>
              <a:t>QuickSort</a:t>
            </a:r>
            <a:r>
              <a:rPr lang="en-US" sz="1600" dirty="0"/>
              <a:t>(L) </a:t>
            </a:r>
          </a:p>
          <a:p>
            <a:pPr lvl="1"/>
            <a:r>
              <a:rPr lang="en-US" sz="1600" dirty="0" err="1"/>
              <a:t>QuickSort</a:t>
            </a:r>
            <a:r>
              <a:rPr lang="en-US" sz="1600" dirty="0"/>
              <a:t>(R) </a:t>
            </a: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07999" y="3340100"/>
            <a:ext cx="35560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In this case, </a:t>
            </a:r>
            <a:r>
              <a:rPr lang="en-US" sz="2400" b="1" dirty="0">
                <a:solidFill>
                  <a:srgbClr val="FF0000"/>
                </a:solidFill>
              </a:rPr>
              <a:t>yes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We need to argue that the running time is dominated by the time to do comparisons.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See lecture notes.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678BA7-28C2-4C41-BB52-C74D4A097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EDF1C-2C62-F04D-B3B8-D3562E37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running time is dominated by the time to do comparisons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2A506-EBCE-7F4C-9581-F599E283B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fr-FR" altLang="zh-CN" dirty="0" err="1"/>
              <a:t>each</a:t>
            </a:r>
            <a:r>
              <a:rPr lang="fr-FR" altLang="zh-CN" dirty="0"/>
              <a:t> </a:t>
            </a:r>
            <a:r>
              <a:rPr lang="fr-FR" altLang="zh-CN" dirty="0" err="1"/>
              <a:t>recursive</a:t>
            </a:r>
            <a:r>
              <a:rPr lang="fr-FR" altLang="zh-CN" dirty="0"/>
              <a:t> call on an </a:t>
            </a:r>
            <a:r>
              <a:rPr lang="fr-FR" altLang="zh-CN" dirty="0" err="1"/>
              <a:t>array</a:t>
            </a:r>
            <a:r>
              <a:rPr lang="fr-FR" altLang="zh-CN" dirty="0"/>
              <a:t> of size </a:t>
            </a:r>
            <a:r>
              <a:rPr lang="fr-FR" altLang="zh-CN" dirty="0">
                <a:solidFill>
                  <a:srgbClr val="00B050"/>
                </a:solidFill>
              </a:rPr>
              <a:t>k</a:t>
            </a:r>
            <a:r>
              <a:rPr lang="fr-FR" altLang="zh-CN" dirty="0"/>
              <a:t>, the </a:t>
            </a:r>
            <a:r>
              <a:rPr lang="fr-FR" altLang="zh-CN" dirty="0" err="1"/>
              <a:t>algorithm</a:t>
            </a:r>
            <a:r>
              <a:rPr lang="fr-FR" altLang="zh-CN" dirty="0"/>
              <a:t> </a:t>
            </a:r>
            <a:r>
              <a:rPr lang="fr-FR" altLang="zh-CN" dirty="0" err="1"/>
              <a:t>performs</a:t>
            </a:r>
            <a:r>
              <a:rPr lang="fr-FR" altLang="zh-CN" dirty="0"/>
              <a:t> </a:t>
            </a:r>
            <a:r>
              <a:rPr lang="fr-FR" altLang="zh-CN" dirty="0">
                <a:solidFill>
                  <a:srgbClr val="00B050"/>
                </a:solidFill>
              </a:rPr>
              <a:t>k − 1 </a:t>
            </a:r>
            <a:r>
              <a:rPr lang="fr-FR" altLang="zh-CN" dirty="0" err="1">
                <a:solidFill>
                  <a:srgbClr val="00B050"/>
                </a:solidFill>
              </a:rPr>
              <a:t>comparisons</a:t>
            </a:r>
            <a:r>
              <a:rPr lang="fr-FR" altLang="zh-CN" dirty="0">
                <a:solidFill>
                  <a:srgbClr val="00B050"/>
                </a:solidFill>
              </a:rPr>
              <a:t> in </a:t>
            </a:r>
            <a:r>
              <a:rPr lang="fr-FR" altLang="zh-CN" dirty="0" err="1">
                <a:solidFill>
                  <a:srgbClr val="00B050"/>
                </a:solidFill>
              </a:rPr>
              <a:t>order</a:t>
            </a:r>
            <a:r>
              <a:rPr lang="fr-FR" altLang="zh-CN" dirty="0">
                <a:solidFill>
                  <a:srgbClr val="00B050"/>
                </a:solidFill>
              </a:rPr>
              <a:t> to split the </a:t>
            </a:r>
            <a:r>
              <a:rPr lang="fr-FR" altLang="zh-CN" dirty="0" err="1">
                <a:solidFill>
                  <a:srgbClr val="00B050"/>
                </a:solidFill>
              </a:rPr>
              <a:t>array</a:t>
            </a:r>
            <a:r>
              <a:rPr lang="fr-FR" altLang="zh-CN" dirty="0"/>
              <a:t>, and the </a:t>
            </a:r>
            <a:r>
              <a:rPr lang="fr-FR" altLang="zh-CN" dirty="0" err="1"/>
              <a:t>amount</a:t>
            </a:r>
            <a:r>
              <a:rPr lang="fr-FR" altLang="zh-CN" dirty="0"/>
              <a:t> of </a:t>
            </a:r>
            <a:r>
              <a:rPr lang="fr-FR" altLang="zh-CN" dirty="0" err="1"/>
              <a:t>work</a:t>
            </a:r>
            <a:r>
              <a:rPr lang="fr-FR" altLang="zh-CN" dirty="0"/>
              <a:t> </a:t>
            </a:r>
            <a:r>
              <a:rPr lang="fr-FR" altLang="zh-CN" dirty="0" err="1"/>
              <a:t>done</a:t>
            </a:r>
            <a:r>
              <a:rPr lang="fr-FR" altLang="zh-CN" dirty="0"/>
              <a:t> </a:t>
            </a:r>
            <a:r>
              <a:rPr lang="fr-FR" altLang="zh-CN" dirty="0" err="1"/>
              <a:t>is</a:t>
            </a:r>
            <a:r>
              <a:rPr lang="fr-FR" altLang="zh-CN" dirty="0"/>
              <a:t> O(k).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These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comparisions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are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counted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fr-FR" altLang="zh-CN" dirty="0"/>
          </a:p>
          <a:p>
            <a:r>
              <a:rPr lang="fr-FR" altLang="zh-CN" dirty="0" err="1"/>
              <a:t>Quicksort</a:t>
            </a:r>
            <a:r>
              <a:rPr lang="fr-FR" altLang="zh-CN" dirty="0"/>
              <a:t> </a:t>
            </a:r>
            <a:r>
              <a:rPr lang="fr-FR" altLang="zh-CN" dirty="0" err="1"/>
              <a:t>will</a:t>
            </a:r>
            <a:r>
              <a:rPr lang="fr-FR" altLang="zh-CN" dirty="0"/>
              <a:t> </a:t>
            </a:r>
            <a:r>
              <a:rPr lang="fr-FR" altLang="zh-CN" dirty="0" err="1"/>
              <a:t>be</a:t>
            </a:r>
            <a:r>
              <a:rPr lang="fr-FR" altLang="zh-CN" dirty="0"/>
              <a:t> </a:t>
            </a:r>
            <a:r>
              <a:rPr lang="fr-FR" altLang="zh-CN" dirty="0" err="1"/>
              <a:t>called</a:t>
            </a:r>
            <a:r>
              <a:rPr lang="fr-FR" altLang="zh-CN" dirty="0"/>
              <a:t> on single-</a:t>
            </a:r>
            <a:r>
              <a:rPr lang="fr-FR" altLang="zh-CN" dirty="0" err="1"/>
              <a:t>element</a:t>
            </a:r>
            <a:r>
              <a:rPr lang="fr-FR" altLang="zh-CN" dirty="0"/>
              <a:t> </a:t>
            </a:r>
            <a:r>
              <a:rPr lang="fr-FR" altLang="zh-CN" dirty="0" err="1"/>
              <a:t>arrays</a:t>
            </a:r>
            <a:r>
              <a:rPr lang="fr-FR" altLang="zh-CN" dirty="0"/>
              <a:t> at </a:t>
            </a:r>
            <a:r>
              <a:rPr lang="fr-FR" altLang="zh-CN" dirty="0" err="1"/>
              <a:t>most</a:t>
            </a:r>
            <a:r>
              <a:rPr lang="fr-FR" altLang="zh-CN" dirty="0"/>
              <a:t> once for </a:t>
            </a:r>
            <a:r>
              <a:rPr lang="fr-FR" altLang="zh-CN" dirty="0" err="1"/>
              <a:t>each</a:t>
            </a:r>
            <a:r>
              <a:rPr lang="fr-FR" altLang="zh-CN" dirty="0"/>
              <a:t> </a:t>
            </a:r>
            <a:r>
              <a:rPr lang="fr-FR" altLang="zh-CN" dirty="0" err="1"/>
              <a:t>element</a:t>
            </a:r>
            <a:r>
              <a:rPr lang="fr-FR" altLang="zh-CN" dirty="0"/>
              <a:t> in the original </a:t>
            </a:r>
            <a:r>
              <a:rPr lang="fr-FR" altLang="zh-CN" dirty="0" err="1"/>
              <a:t>array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</a:t>
            </a:r>
            <a:r>
              <a:rPr lang="fr-FR" altLang="zh-CN" dirty="0"/>
              <a:t>o the total running time of </a:t>
            </a:r>
            <a:r>
              <a:rPr lang="fr-FR" altLang="zh-CN" dirty="0" err="1"/>
              <a:t>Quicksort</a:t>
            </a:r>
            <a:r>
              <a:rPr lang="fr-FR" altLang="zh-CN" dirty="0"/>
              <a:t> </a:t>
            </a:r>
            <a:r>
              <a:rPr lang="fr-FR" altLang="zh-CN" dirty="0" err="1"/>
              <a:t>is</a:t>
            </a:r>
            <a:r>
              <a:rPr lang="fr-FR" altLang="zh-CN" dirty="0"/>
              <a:t> </a:t>
            </a:r>
            <a:r>
              <a:rPr lang="fr-FR" altLang="zh-CN" dirty="0">
                <a:solidFill>
                  <a:srgbClr val="C00000"/>
                </a:solidFill>
              </a:rPr>
              <a:t>O(C + n)</a:t>
            </a:r>
            <a:r>
              <a:rPr lang="en-US" altLang="zh-CN" dirty="0">
                <a:solidFill>
                  <a:srgbClr val="C00000"/>
                </a:solidFill>
              </a:rPr>
              <a:t>.</a:t>
            </a:r>
            <a:endParaRPr lang="fr-FR" altLang="zh-CN" dirty="0">
              <a:solidFill>
                <a:srgbClr val="C00000"/>
              </a:solidFill>
            </a:endParaRPr>
          </a:p>
          <a:p>
            <a:r>
              <a:rPr lang="fr-FR" altLang="zh-CN" dirty="0"/>
              <a:t>In conclusion, the </a:t>
            </a:r>
            <a:r>
              <a:rPr lang="fr-FR" altLang="zh-CN" dirty="0" err="1"/>
              <a:t>expected</a:t>
            </a:r>
            <a:r>
              <a:rPr lang="fr-FR" altLang="zh-CN" dirty="0"/>
              <a:t> running time of </a:t>
            </a:r>
            <a:r>
              <a:rPr lang="fr-FR" altLang="zh-CN" dirty="0" err="1"/>
              <a:t>Quicksort</a:t>
            </a:r>
            <a:r>
              <a:rPr lang="fr-FR" altLang="zh-CN" dirty="0"/>
              <a:t> on </a:t>
            </a:r>
            <a:r>
              <a:rPr lang="fr-FR" altLang="zh-CN" dirty="0" err="1"/>
              <a:t>worst</a:t>
            </a:r>
            <a:r>
              <a:rPr lang="fr-FR" altLang="zh-CN" dirty="0"/>
              <a:t>-case input </a:t>
            </a:r>
            <a:r>
              <a:rPr lang="fr-FR" altLang="zh-CN" dirty="0" err="1"/>
              <a:t>is</a:t>
            </a:r>
            <a:r>
              <a:rPr lang="fr-FR" altLang="zh-CN" dirty="0"/>
              <a:t> </a:t>
            </a:r>
            <a:r>
              <a:rPr lang="fr-FR" altLang="zh-CN" b="1" dirty="0">
                <a:solidFill>
                  <a:srgbClr val="C00000"/>
                </a:solidFill>
              </a:rPr>
              <a:t>O(n log n)</a:t>
            </a:r>
          </a:p>
          <a:p>
            <a:endParaRPr lang="fr-FR" altLang="zh-CN" dirty="0"/>
          </a:p>
          <a:p>
            <a:endParaRPr lang="fr-FR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F628C9-9627-344F-98AD-0EF5FA1C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7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Also on your pre-lecture exercise</a:t>
            </a:r>
            <a:br>
              <a:rPr lang="en-US" dirty="0"/>
            </a:br>
            <a:r>
              <a:rPr lang="en-US" dirty="0"/>
              <a:t>How about SELECT(A,2)?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SELECT2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.., n-1:</a:t>
                </a:r>
              </a:p>
              <a:p>
                <a:pPr lvl="2"/>
                <a:r>
                  <a:rPr lang="en-US" b="1" dirty="0"/>
                  <a:t>If</a:t>
                </a:r>
                <a:r>
                  <a:rPr lang="en-US" dirty="0"/>
                  <a:t>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&lt;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pPr lvl="3"/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sz="2000" dirty="0"/>
                  <a:t>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2"/>
                <a:r>
                  <a:rPr lang="en-US" b="1" dirty="0"/>
                  <a:t>Else</a:t>
                </a:r>
                <a:r>
                  <a:rPr lang="en-US" dirty="0"/>
                  <a:t> if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&gt;=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943174" y="1690689"/>
            <a:ext cx="2886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(The actual algorithm here is not very important because this won’t end up being a very good idea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174" y="5542738"/>
            <a:ext cx="3200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F6E6C"/>
                </a:solidFill>
              </a:rPr>
              <a:t>Still O(n)</a:t>
            </a:r>
          </a:p>
          <a:p>
            <a:r>
              <a:rPr lang="en-US" sz="2800" dirty="0">
                <a:solidFill>
                  <a:srgbClr val="CF6E6C"/>
                </a:solidFill>
              </a:rPr>
              <a:t>SO FAR SO GOOD.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ECE8F1-664C-D344-B7F1-FCC90CE0F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4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77" y="93278"/>
            <a:ext cx="8119934" cy="1325563"/>
          </a:xfrm>
        </p:spPr>
        <p:txBody>
          <a:bodyPr/>
          <a:lstStyle/>
          <a:p>
            <a:r>
              <a:rPr lang="en-US" dirty="0"/>
              <a:t>Worst-case running time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479" y="1317633"/>
            <a:ext cx="7886700" cy="2479675"/>
          </a:xfrm>
        </p:spPr>
        <p:txBody>
          <a:bodyPr/>
          <a:lstStyle/>
          <a:p>
            <a:r>
              <a:rPr lang="en-US" dirty="0"/>
              <a:t>Suppose that an adversary is choosing the “random” pivots for you.</a:t>
            </a:r>
          </a:p>
          <a:p>
            <a:r>
              <a:rPr lang="en-US" dirty="0"/>
              <a:t>Then the running time might be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E.g., they’d choose to implement </a:t>
            </a:r>
            <a:r>
              <a:rPr lang="en-US" dirty="0" err="1">
                <a:solidFill>
                  <a:schemeClr val="accent4"/>
                </a:solidFill>
              </a:rPr>
              <a:t>SlowSort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rgbClr val="CF6E6C"/>
                </a:solidFill>
              </a:rPr>
              <a:t>In practice, this doesn’t usually happen.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20744" y="4580742"/>
            <a:ext cx="2981833" cy="227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122" y="3281470"/>
            <a:ext cx="974455" cy="129927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C59569-6DB5-3743-A670-8698B274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7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368E4-CD4E-0C48-9013-6DC9A8D2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总结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5CFC8-1034-BB43-82B1-22094ABF2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9319"/>
            <a:ext cx="7886700" cy="4351338"/>
          </a:xfrm>
        </p:spPr>
        <p:txBody>
          <a:bodyPr/>
          <a:lstStyle/>
          <a:p>
            <a:r>
              <a:rPr lang="en-US" altLang="zh-CN" dirty="0"/>
              <a:t>D-Select:</a:t>
            </a:r>
            <a:r>
              <a:rPr lang="zh-CN" altLang="en-US" dirty="0"/>
              <a:t> 确定性算法</a:t>
            </a:r>
            <a:endParaRPr lang="en-US" altLang="zh-CN" dirty="0"/>
          </a:p>
          <a:p>
            <a:pPr lvl="1"/>
            <a:r>
              <a:rPr lang="en-US" dirty="0" err="1"/>
              <a:t>不对称划分的分治递归算法的渐进时间复杂度分析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00B050"/>
                </a:solidFill>
              </a:rPr>
              <a:t>用替换法分析证明。</a:t>
            </a:r>
            <a:endParaRPr lang="en-US" altLang="zh-CN" b="1" dirty="0">
              <a:solidFill>
                <a:srgbClr val="00B05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 err="1"/>
              <a:t>QuickSort</a:t>
            </a:r>
            <a:r>
              <a:rPr lang="en-US" altLang="zh-CN" dirty="0"/>
              <a:t>:</a:t>
            </a:r>
            <a:r>
              <a:rPr lang="zh-CN" altLang="en-US" dirty="0"/>
              <a:t> 随机算法</a:t>
            </a:r>
            <a:endParaRPr lang="en-US" altLang="zh-CN" dirty="0"/>
          </a:p>
          <a:p>
            <a:pPr lvl="1"/>
            <a:r>
              <a:rPr lang="zh-CN" altLang="en-US" dirty="0"/>
              <a:t>随机算法的</a:t>
            </a:r>
            <a:r>
              <a:rPr lang="zh-CN" altLang="en-US" b="1" dirty="0">
                <a:solidFill>
                  <a:srgbClr val="00B050"/>
                </a:solidFill>
              </a:rPr>
              <a:t>期望时间复杂度分析，并非期望场景的时间复杂度。</a:t>
            </a:r>
            <a:endParaRPr lang="en-US" altLang="zh-CN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CF6812F8-F497-BA4C-B327-5C33F75D35E2}"/>
                  </a:ext>
                </a:extLst>
              </p:cNvPr>
              <p:cNvSpPr/>
              <p:nvPr/>
            </p:nvSpPr>
            <p:spPr>
              <a:xfrm>
                <a:off x="1234809" y="2924422"/>
                <a:ext cx="4288546" cy="791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CF6812F8-F497-BA4C-B327-5C33F75D3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809" y="2924422"/>
                <a:ext cx="4288546" cy="791627"/>
              </a:xfrm>
              <a:prstGeom prst="rect">
                <a:avLst/>
              </a:prstGeom>
              <a:blipFill>
                <a:blip r:embed="rId2"/>
                <a:stretch>
                  <a:fillRect l="-296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4C3D09-3AD0-2449-A047-BBB695ECABA6}"/>
                  </a:ext>
                </a:extLst>
              </p:cNvPr>
              <p:cNvSpPr txBox="1"/>
              <p:nvPr/>
            </p:nvSpPr>
            <p:spPr>
              <a:xfrm>
                <a:off x="77056" y="5246361"/>
                <a:ext cx="4572000" cy="1129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zh-CN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4C3D09-3AD0-2449-A047-BBB695ECA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6" y="5246361"/>
                <a:ext cx="4572000" cy="1129861"/>
              </a:xfrm>
              <a:prstGeom prst="rect">
                <a:avLst/>
              </a:prstGeom>
              <a:blipFill>
                <a:blip r:embed="rId3"/>
                <a:stretch>
                  <a:fillRect t="-102222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CE40C2-99C7-1C47-A6D9-CE2BBFA2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4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3599"/>
          </a:xfrm>
        </p:spPr>
        <p:txBody>
          <a:bodyPr>
            <a:normAutofit/>
          </a:bodyPr>
          <a:lstStyle/>
          <a:p>
            <a:r>
              <a:rPr lang="en-US" dirty="0" err="1"/>
              <a:t>算法设计分析与算法实现关系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8429"/>
            <a:ext cx="8143874" cy="5792391"/>
          </a:xfrm>
        </p:spPr>
        <p:txBody>
          <a:bodyPr>
            <a:normAutofit/>
          </a:bodyPr>
          <a:lstStyle/>
          <a:p>
            <a:r>
              <a:rPr lang="en-US" dirty="0" err="1"/>
              <a:t>需要大家在设计出算法之后</a:t>
            </a:r>
            <a:r>
              <a:rPr lang="zh-CN" altLang="en-US" dirty="0"/>
              <a:t>，有实现算法细节的能力。</a:t>
            </a:r>
            <a:endParaRPr lang="en-US" dirty="0"/>
          </a:p>
          <a:p>
            <a:r>
              <a:rPr lang="zh-CN" altLang="en-US" b="1" dirty="0"/>
              <a:t>希望大家提升到算法的设计、分析、理论性证明的“术”的层面。</a:t>
            </a:r>
            <a:endParaRPr lang="en-US" sz="2400" dirty="0"/>
          </a:p>
          <a:p>
            <a:r>
              <a:rPr lang="en-US" dirty="0" err="1"/>
              <a:t>实现的</a:t>
            </a:r>
            <a:r>
              <a:rPr lang="zh-CN" altLang="en-US" dirty="0"/>
              <a:t>“技”</a:t>
            </a:r>
            <a:r>
              <a:rPr lang="en-US" dirty="0" err="1"/>
              <a:t>也很重要</a:t>
            </a:r>
            <a:r>
              <a:rPr lang="zh-CN" altLang="en-US" dirty="0"/>
              <a:t>，大家需要继续锻炼数据结构、程序设计的基础，提高实现能力。</a:t>
            </a:r>
            <a:endParaRPr lang="en-US" altLang="zh-CN" dirty="0"/>
          </a:p>
          <a:p>
            <a:r>
              <a:rPr lang="en-US" dirty="0" err="1"/>
              <a:t>在以后的实际工作</a:t>
            </a:r>
            <a:r>
              <a:rPr lang="zh-CN" altLang="en-US" dirty="0"/>
              <a:t>科研中，可以广泛使用</a:t>
            </a:r>
            <a:r>
              <a:rPr lang="en-US" altLang="zh-CN" dirty="0"/>
              <a:t>STL</a:t>
            </a:r>
            <a:r>
              <a:rPr lang="zh-CN" altLang="en-US" dirty="0"/>
              <a:t>等基础数据结构和基础算法，所以实际工作中对于求解复杂问题的算法设计与分析是更为重要的。</a:t>
            </a:r>
            <a:endParaRPr lang="en-US" altLang="zh-CN" dirty="0"/>
          </a:p>
          <a:p>
            <a:r>
              <a:rPr lang="zh-CN" altLang="en-US" b="1" dirty="0"/>
              <a:t>但是基础是重要的，不能只是用，知道基础的东西是怎么来的，才能创造。</a:t>
            </a:r>
            <a:endParaRPr lang="en-US" b="1" dirty="0"/>
          </a:p>
          <a:p>
            <a:endParaRPr 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153D8C-4A22-B54D-BEED-B47640E2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n/2) aka </a:t>
            </a:r>
            <a:r>
              <a:rPr lang="en-US" dirty="0">
                <a:solidFill>
                  <a:schemeClr val="accent4"/>
                </a:solidFill>
              </a:rPr>
              <a:t>MEDIAN</a:t>
            </a:r>
            <a:r>
              <a:rPr lang="en-US" dirty="0"/>
              <a:t>(A)?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MEDIAN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secondMinSoFar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thirdMinSoFar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fourthMinSoFar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</a:p>
              <a:p>
                <a:r>
                  <a:rPr lang="en-US" dirty="0"/>
                  <a:t>This is not a good idea for large k (like n/2 or n).</a:t>
                </a:r>
              </a:p>
              <a:p>
                <a:r>
                  <a:rPr lang="en-US" dirty="0"/>
                  <a:t>Basically, this is just going to turn into something like </a:t>
                </a:r>
                <a:r>
                  <a:rPr lang="en-US" dirty="0">
                    <a:solidFill>
                      <a:schemeClr val="accent4"/>
                    </a:solidFill>
                  </a:rPr>
                  <a:t>INSERTIONSORT</a:t>
                </a:r>
                <a:r>
                  <a:rPr lang="mr-IN" dirty="0"/>
                  <a:t>…</a:t>
                </a:r>
                <a:r>
                  <a:rPr lang="en-US" dirty="0"/>
                  <a:t>and that was O(n</a:t>
                </a:r>
                <a:r>
                  <a:rPr lang="en-US" baseline="30000" dirty="0"/>
                  <a:t>2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  <a:blipFill>
                <a:blip r:embed="rId2"/>
                <a:stretch>
                  <a:fillRect l="-1325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EB26DA-A016-A84A-ACE7-B932771E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32600</TotalTime>
  <Words>6718</Words>
  <Application>Microsoft Macintosh PowerPoint</Application>
  <PresentationFormat>全屏显示(4:3)</PresentationFormat>
  <Paragraphs>1309</Paragraphs>
  <Slides>82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93" baseType="lpstr">
      <vt:lpstr>PingFang SC</vt:lpstr>
      <vt:lpstr>Arial</vt:lpstr>
      <vt:lpstr>Athelas</vt:lpstr>
      <vt:lpstr>Bernard MT Condensed</vt:lpstr>
      <vt:lpstr>Calibri</vt:lpstr>
      <vt:lpstr>Calibri Light</vt:lpstr>
      <vt:lpstr>Cambria Math</vt:lpstr>
      <vt:lpstr>Courier</vt:lpstr>
      <vt:lpstr>Helvetica</vt:lpstr>
      <vt:lpstr>1_Office Theme</vt:lpstr>
      <vt:lpstr>Office 主题​​</vt:lpstr>
      <vt:lpstr>第三讲</vt:lpstr>
      <vt:lpstr>主要内容</vt:lpstr>
      <vt:lpstr>The master theorem</vt:lpstr>
      <vt:lpstr>The Substitution Method</vt:lpstr>
      <vt:lpstr>The k-SELECT problem from your pre-lecture exercise</vt:lpstr>
      <vt:lpstr>On your pre-lecture exercise… An O(nlog(n))-time algorithm</vt:lpstr>
      <vt:lpstr>Goal: An O(n)-time algorithm</vt:lpstr>
      <vt:lpstr>Also on your pre-lecture exercise How about SELECT(A,2)?</vt:lpstr>
      <vt:lpstr>SELECT(A, n/2) aka MEDIAN(A)?</vt:lpstr>
      <vt:lpstr>Idea: divide and conquer!</vt:lpstr>
      <vt:lpstr>Idea: divide and conquer!</vt:lpstr>
      <vt:lpstr>Idea continued…</vt:lpstr>
      <vt:lpstr>Pseudocode</vt:lpstr>
      <vt:lpstr>Does it work?</vt:lpstr>
      <vt:lpstr>证明Select(A,k)是正确的</vt:lpstr>
      <vt:lpstr>What is the running time? Assuming we pick the pivot in time O(n)…</vt:lpstr>
      <vt:lpstr>The ideal pivot</vt:lpstr>
      <vt:lpstr>Random Select: RSelect(A, i) </vt:lpstr>
      <vt:lpstr>The worst running time of RSelect</vt:lpstr>
      <vt:lpstr>The worst running time of RSelect</vt:lpstr>
      <vt:lpstr>The distinction matters!</vt:lpstr>
      <vt:lpstr>How do we pick a good pivot?</vt:lpstr>
      <vt:lpstr>主要内容</vt:lpstr>
      <vt:lpstr>D-Select: How do we pick a good pivot?</vt:lpstr>
      <vt:lpstr>Approach</vt:lpstr>
      <vt:lpstr>How do we pick our ideal pivot?</vt:lpstr>
      <vt:lpstr>How about a good enough pivot?</vt:lpstr>
      <vt:lpstr>A good enough pivot</vt:lpstr>
      <vt:lpstr>Goal</vt:lpstr>
      <vt:lpstr>基于近似中间数的pivot选择</vt:lpstr>
      <vt:lpstr>How to pick the pivot </vt:lpstr>
      <vt:lpstr>CLAIM: this works divides the array approximately in half</vt:lpstr>
      <vt:lpstr>CLAIM: this works divides the array approximately in half</vt:lpstr>
      <vt:lpstr>实验检测 |L|≤7n/10+5 and |R|≤7n/10+5</vt:lpstr>
      <vt:lpstr>How about the running time?</vt:lpstr>
      <vt:lpstr>Pseudocode</vt:lpstr>
      <vt:lpstr>How about the running time?</vt:lpstr>
      <vt:lpstr>This sounds like a job for…</vt:lpstr>
      <vt:lpstr>When the last term has a big-Oh</vt:lpstr>
      <vt:lpstr>Substitution method</vt:lpstr>
      <vt:lpstr>Recap of approach</vt:lpstr>
      <vt:lpstr>分析思考</vt:lpstr>
      <vt:lpstr>T(n) ≤ T(n/5) + T(7n/10) + cn 究竟是怎么来的?</vt:lpstr>
      <vt:lpstr>Proof by picture</vt:lpstr>
      <vt:lpstr>Proof by picture </vt:lpstr>
      <vt:lpstr>Proof by picture </vt:lpstr>
      <vt:lpstr>Proof by picture </vt:lpstr>
      <vt:lpstr>Proof by picture </vt:lpstr>
      <vt:lpstr>Proof by picture</vt:lpstr>
      <vt:lpstr>Proof by picture</vt:lpstr>
      <vt:lpstr>Proof by picture</vt:lpstr>
      <vt:lpstr>That was one part of the lemma</vt:lpstr>
      <vt:lpstr>思考题</vt:lpstr>
      <vt:lpstr>我们总结一下</vt:lpstr>
      <vt:lpstr>In practice?</vt:lpstr>
      <vt:lpstr>主要内容</vt:lpstr>
      <vt:lpstr>Random Select: RSelect(A, i) </vt:lpstr>
      <vt:lpstr>a better explained randomized algorithm:  QuickSort</vt:lpstr>
      <vt:lpstr>Quicksort</vt:lpstr>
      <vt:lpstr>PseudoPseudoCode  for what we just saw</vt:lpstr>
      <vt:lpstr>Running time?</vt:lpstr>
      <vt:lpstr>The expected running time of QuickSort is O(nlog(n)).</vt:lpstr>
      <vt:lpstr>Red flag</vt:lpstr>
      <vt:lpstr>SlowSort的期望运行时间仍然是 O(nlog(n)).</vt:lpstr>
      <vt:lpstr>哪里错了呢？</vt:lpstr>
      <vt:lpstr>所以</vt:lpstr>
      <vt:lpstr>Example of recursive calls</vt:lpstr>
      <vt:lpstr>How long does this take to run?</vt:lpstr>
      <vt:lpstr>Each pair of items is compared either 0 or 1 times.  Which is it?</vt:lpstr>
      <vt:lpstr>比较次数的统计分析</vt:lpstr>
      <vt:lpstr>Counting comparisons</vt:lpstr>
      <vt:lpstr>Counting comparisons</vt:lpstr>
      <vt:lpstr>Aside: Why can we assume that the elements of the array are {1,2,..,n}?</vt:lpstr>
      <vt:lpstr>All together now… Expected number of comparisons</vt:lpstr>
      <vt:lpstr>Expected number of comparisons</vt:lpstr>
      <vt:lpstr>PowerPoint 演示文稿</vt:lpstr>
      <vt:lpstr>Expected number of comparisons</vt:lpstr>
      <vt:lpstr>Almost done</vt:lpstr>
      <vt:lpstr>The running time is dominated by the time to do comparisons</vt:lpstr>
      <vt:lpstr>Worst-case running time </vt:lpstr>
      <vt:lpstr>总结</vt:lpstr>
      <vt:lpstr>算法设计分析与算法实现关系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Mary Katherine Wootters</dc:creator>
  <cp:lastModifiedBy>Yongcai Wang</cp:lastModifiedBy>
  <cp:revision>192</cp:revision>
  <cp:lastPrinted>2023-03-06T04:05:56Z</cp:lastPrinted>
  <dcterms:created xsi:type="dcterms:W3CDTF">2017-04-07T20:39:43Z</dcterms:created>
  <dcterms:modified xsi:type="dcterms:W3CDTF">2024-04-08T07:45:57Z</dcterms:modified>
</cp:coreProperties>
</file>